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5"/>
  </p:notesMasterIdLst>
  <p:sldIdLst>
    <p:sldId id="1326" r:id="rId2"/>
    <p:sldId id="256" r:id="rId3"/>
    <p:sldId id="1466" r:id="rId4"/>
    <p:sldId id="1467" r:id="rId5"/>
    <p:sldId id="1468" r:id="rId6"/>
    <p:sldId id="1469" r:id="rId7"/>
    <p:sldId id="1470" r:id="rId8"/>
    <p:sldId id="1471" r:id="rId9"/>
    <p:sldId id="1472" r:id="rId10"/>
    <p:sldId id="1473" r:id="rId11"/>
    <p:sldId id="1474" r:id="rId12"/>
    <p:sldId id="1443" r:id="rId13"/>
    <p:sldId id="1486" r:id="rId14"/>
    <p:sldId id="1384" r:id="rId15"/>
    <p:sldId id="1398" r:id="rId16"/>
    <p:sldId id="1399" r:id="rId17"/>
    <p:sldId id="1400" r:id="rId18"/>
    <p:sldId id="1403" r:id="rId19"/>
    <p:sldId id="1424" r:id="rId20"/>
    <p:sldId id="1405" r:id="rId21"/>
    <p:sldId id="1406" r:id="rId22"/>
    <p:sldId id="1407" r:id="rId23"/>
    <p:sldId id="1433" r:id="rId24"/>
    <p:sldId id="1429" r:id="rId25"/>
    <p:sldId id="1402" r:id="rId26"/>
    <p:sldId id="1494" r:id="rId27"/>
    <p:sldId id="1496" r:id="rId28"/>
    <p:sldId id="1497" r:id="rId29"/>
    <p:sldId id="1498" r:id="rId30"/>
    <p:sldId id="1499" r:id="rId31"/>
    <p:sldId id="1500" r:id="rId32"/>
    <p:sldId id="1501" r:id="rId33"/>
    <p:sldId id="1502" r:id="rId34"/>
    <p:sldId id="1487" r:id="rId35"/>
    <p:sldId id="1488" r:id="rId36"/>
    <p:sldId id="1489" r:id="rId37"/>
    <p:sldId id="1490" r:id="rId38"/>
    <p:sldId id="1491" r:id="rId39"/>
    <p:sldId id="1492" r:id="rId40"/>
    <p:sldId id="1493" r:id="rId41"/>
    <p:sldId id="1452" r:id="rId42"/>
    <p:sldId id="1453" r:id="rId43"/>
    <p:sldId id="1454" r:id="rId44"/>
    <p:sldId id="423" r:id="rId45"/>
    <p:sldId id="1455" r:id="rId46"/>
    <p:sldId id="697" r:id="rId47"/>
    <p:sldId id="913" r:id="rId48"/>
    <p:sldId id="1008" r:id="rId49"/>
    <p:sldId id="1456" r:id="rId50"/>
    <p:sldId id="425" r:id="rId51"/>
    <p:sldId id="1457" r:id="rId52"/>
    <p:sldId id="1458" r:id="rId53"/>
    <p:sldId id="426" r:id="rId54"/>
    <p:sldId id="952" r:id="rId55"/>
    <p:sldId id="953" r:id="rId56"/>
    <p:sldId id="954" r:id="rId57"/>
    <p:sldId id="955" r:id="rId58"/>
    <p:sldId id="956" r:id="rId59"/>
    <p:sldId id="1029" r:id="rId60"/>
    <p:sldId id="1435" r:id="rId61"/>
    <p:sldId id="1437" r:id="rId62"/>
    <p:sldId id="1444" r:id="rId63"/>
    <p:sldId id="1423" r:id="rId64"/>
    <p:sldId id="1436" r:id="rId65"/>
    <p:sldId id="1449" r:id="rId66"/>
    <p:sldId id="1440" r:id="rId67"/>
    <p:sldId id="1445" r:id="rId68"/>
    <p:sldId id="1447" r:id="rId69"/>
    <p:sldId id="1450" r:id="rId70"/>
    <p:sldId id="1451" r:id="rId71"/>
    <p:sldId id="1448" r:id="rId72"/>
    <p:sldId id="1446" r:id="rId73"/>
    <p:sldId id="1482" r:id="rId7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509"/>
    <a:srgbClr val="000099"/>
    <a:srgbClr val="00467A"/>
    <a:srgbClr val="FFAD75"/>
    <a:srgbClr val="DA5800"/>
    <a:srgbClr val="14425D"/>
    <a:srgbClr val="002060"/>
    <a:srgbClr val="000000"/>
    <a:srgbClr val="F78819"/>
    <a:srgbClr val="21C97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3742" autoAdjust="0"/>
  </p:normalViewPr>
  <p:slideViewPr>
    <p:cSldViewPr>
      <p:cViewPr varScale="1">
        <p:scale>
          <a:sx n="48" d="100"/>
          <a:sy n="48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5ECA80-46C4-4071-9355-DD9EDE39528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EA876-992D-4BF6-AF7B-643D2543FB12}">
      <dgm:prSet phldrT="[Текст]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ru-RU" b="1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Пассивные суицидальные мысли</a:t>
          </a:r>
          <a:endParaRPr lang="ru-RU" b="1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gm:t>
    </dgm:pt>
    <dgm:pt modelId="{B7624DCD-48E2-48A3-A753-70BC64AC8B56}" type="parTrans" cxnId="{872B511D-7BAF-4112-8D9E-F759A7088679}">
      <dgm:prSet/>
      <dgm:spPr/>
      <dgm:t>
        <a:bodyPr/>
        <a:lstStyle/>
        <a:p>
          <a:endParaRPr lang="ru-RU"/>
        </a:p>
      </dgm:t>
    </dgm:pt>
    <dgm:pt modelId="{A9347B20-401E-4C83-9891-D760078F56E3}" type="sibTrans" cxnId="{872B511D-7BAF-4112-8D9E-F759A7088679}">
      <dgm:prSet/>
      <dgm:spPr/>
      <dgm:t>
        <a:bodyPr/>
        <a:lstStyle/>
        <a:p>
          <a:endParaRPr lang="ru-RU" dirty="0"/>
        </a:p>
      </dgm:t>
    </dgm:pt>
    <dgm:pt modelId="{BE829445-0DD9-4EE0-8FE4-B3887CAD731A}">
      <dgm:prSet phldrT="[Текст]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ru-RU" b="1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Суицидальные замыслы</a:t>
          </a:r>
          <a:endParaRPr lang="ru-RU" b="1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gm:t>
    </dgm:pt>
    <dgm:pt modelId="{DDBC9A3D-E1B6-451E-812E-A6FA9FF629F8}" type="parTrans" cxnId="{07404BFC-3455-4C2C-9D3E-7A432DE9C192}">
      <dgm:prSet/>
      <dgm:spPr/>
      <dgm:t>
        <a:bodyPr/>
        <a:lstStyle/>
        <a:p>
          <a:endParaRPr lang="ru-RU"/>
        </a:p>
      </dgm:t>
    </dgm:pt>
    <dgm:pt modelId="{C35B5856-8329-476D-92EE-C254FE01A68A}" type="sibTrans" cxnId="{07404BFC-3455-4C2C-9D3E-7A432DE9C192}">
      <dgm:prSet/>
      <dgm:spPr/>
      <dgm:t>
        <a:bodyPr/>
        <a:lstStyle/>
        <a:p>
          <a:endParaRPr lang="ru-RU" dirty="0"/>
        </a:p>
      </dgm:t>
    </dgm:pt>
    <dgm:pt modelId="{7CFB9583-5869-47BF-8191-CA83408B5171}">
      <dgm:prSet phldrT="[Текст]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ru-RU" b="1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Завершенный суицид</a:t>
          </a:r>
          <a:endParaRPr lang="ru-RU" b="1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gm:t>
    </dgm:pt>
    <dgm:pt modelId="{F122AE11-B84C-4A40-B5BF-103032A8A28F}" type="parTrans" cxnId="{EF1C3D4B-DC8F-4A45-8944-13AFC26B6DE5}">
      <dgm:prSet/>
      <dgm:spPr/>
      <dgm:t>
        <a:bodyPr/>
        <a:lstStyle/>
        <a:p>
          <a:endParaRPr lang="ru-RU"/>
        </a:p>
      </dgm:t>
    </dgm:pt>
    <dgm:pt modelId="{D0BAAE96-A2B8-44E1-8426-85E8F62D991B}" type="sibTrans" cxnId="{EF1C3D4B-DC8F-4A45-8944-13AFC26B6DE5}">
      <dgm:prSet/>
      <dgm:spPr/>
      <dgm:t>
        <a:bodyPr/>
        <a:lstStyle/>
        <a:p>
          <a:endParaRPr lang="ru-RU"/>
        </a:p>
      </dgm:t>
    </dgm:pt>
    <dgm:pt modelId="{035302DA-7398-4053-B5E1-74934FBD1EC7}">
      <dgm:prSet phldrT="[Текст]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ru-RU" b="1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Суицидальные попытки</a:t>
          </a:r>
          <a:endParaRPr lang="ru-RU" b="1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gm:t>
    </dgm:pt>
    <dgm:pt modelId="{D474A60E-0C3D-4EED-8D47-00648DDB71FB}" type="parTrans" cxnId="{2FB2669B-55A5-4B90-A7C8-633268B78F51}">
      <dgm:prSet/>
      <dgm:spPr/>
      <dgm:t>
        <a:bodyPr/>
        <a:lstStyle/>
        <a:p>
          <a:endParaRPr lang="ru-RU"/>
        </a:p>
      </dgm:t>
    </dgm:pt>
    <dgm:pt modelId="{0A7471B0-6101-47A4-8A65-CB4114C27DEA}" type="sibTrans" cxnId="{2FB2669B-55A5-4B90-A7C8-633268B78F51}">
      <dgm:prSet/>
      <dgm:spPr/>
      <dgm:t>
        <a:bodyPr/>
        <a:lstStyle/>
        <a:p>
          <a:endParaRPr lang="ru-RU" dirty="0"/>
        </a:p>
      </dgm:t>
    </dgm:pt>
    <dgm:pt modelId="{7121AAF0-DF4A-4410-A0CF-08A6C61CB6B9}">
      <dgm:prSet phldrT="[Текст]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ru-RU" b="1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Суицидальные намерения</a:t>
          </a:r>
          <a:endParaRPr lang="ru-RU" b="1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gm:t>
    </dgm:pt>
    <dgm:pt modelId="{A0FCF3D6-4C93-4C08-9625-62A4A4829379}" type="parTrans" cxnId="{4D1497B8-0DE6-4EE5-96AD-F4964D0FCD43}">
      <dgm:prSet/>
      <dgm:spPr/>
      <dgm:t>
        <a:bodyPr/>
        <a:lstStyle/>
        <a:p>
          <a:endParaRPr lang="ru-RU"/>
        </a:p>
      </dgm:t>
    </dgm:pt>
    <dgm:pt modelId="{B3157D23-9611-4AD3-A94C-5520B4FFDA53}" type="sibTrans" cxnId="{4D1497B8-0DE6-4EE5-96AD-F4964D0FCD43}">
      <dgm:prSet/>
      <dgm:spPr/>
      <dgm:t>
        <a:bodyPr/>
        <a:lstStyle/>
        <a:p>
          <a:endParaRPr lang="ru-RU" dirty="0"/>
        </a:p>
      </dgm:t>
    </dgm:pt>
    <dgm:pt modelId="{50D11C8F-C442-42FD-86DA-0668A8087973}" type="pres">
      <dgm:prSet presAssocID="{255ECA80-46C4-4071-9355-DD9EDE39528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E001C3-2F96-4383-B7A9-48D2523C3DE5}" type="pres">
      <dgm:prSet presAssocID="{255ECA80-46C4-4071-9355-DD9EDE395282}" presName="dummyMaxCanvas" presStyleCnt="0">
        <dgm:presLayoutVars/>
      </dgm:prSet>
      <dgm:spPr/>
    </dgm:pt>
    <dgm:pt modelId="{165EA121-D728-441D-A943-C72E8318D20E}" type="pres">
      <dgm:prSet presAssocID="{255ECA80-46C4-4071-9355-DD9EDE395282}" presName="FiveNodes_1" presStyleLbl="node1" presStyleIdx="0" presStyleCnt="5" custLinFactNeighborX="-566" custLinFactNeighborY="2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84306-2296-4137-8526-1047F8A3674B}" type="pres">
      <dgm:prSet presAssocID="{255ECA80-46C4-4071-9355-DD9EDE39528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6EEA1-21DB-44D7-92BE-5EB90424961C}" type="pres">
      <dgm:prSet presAssocID="{255ECA80-46C4-4071-9355-DD9EDE39528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B6A62-9A65-48D1-974A-E74B4CA18C80}" type="pres">
      <dgm:prSet presAssocID="{255ECA80-46C4-4071-9355-DD9EDE39528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5994B-3049-42F9-94CB-41261CC5A707}" type="pres">
      <dgm:prSet presAssocID="{255ECA80-46C4-4071-9355-DD9EDE39528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2D4F4-27D1-40E2-AAA4-115630C21474}" type="pres">
      <dgm:prSet presAssocID="{255ECA80-46C4-4071-9355-DD9EDE39528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E982A-3AF7-44D9-A6CD-EE8C46D9D368}" type="pres">
      <dgm:prSet presAssocID="{255ECA80-46C4-4071-9355-DD9EDE39528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DF5F2-4473-44DE-B1E1-1ABA160BFBD5}" type="pres">
      <dgm:prSet presAssocID="{255ECA80-46C4-4071-9355-DD9EDE39528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D3F71-84C9-4595-B775-0E1D6907F863}" type="pres">
      <dgm:prSet presAssocID="{255ECA80-46C4-4071-9355-DD9EDE39528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D2B5C-1864-419B-89E1-F6F15A488E8C}" type="pres">
      <dgm:prSet presAssocID="{255ECA80-46C4-4071-9355-DD9EDE39528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F288A-5DE5-4AE9-BACC-AB9FED37F359}" type="pres">
      <dgm:prSet presAssocID="{255ECA80-46C4-4071-9355-DD9EDE39528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0E3AB-D647-4058-B310-ACEBB75DCA14}" type="pres">
      <dgm:prSet presAssocID="{255ECA80-46C4-4071-9355-DD9EDE39528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C5EE6-A7BE-448D-B1D3-C4B3C53982A6}" type="pres">
      <dgm:prSet presAssocID="{255ECA80-46C4-4071-9355-DD9EDE39528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2C207-3450-4E90-B5C0-230B9E1862BB}" type="pres">
      <dgm:prSet presAssocID="{255ECA80-46C4-4071-9355-DD9EDE39528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2B511D-7BAF-4112-8D9E-F759A7088679}" srcId="{255ECA80-46C4-4071-9355-DD9EDE395282}" destId="{A65EA876-992D-4BF6-AF7B-643D2543FB12}" srcOrd="0" destOrd="0" parTransId="{B7624DCD-48E2-48A3-A753-70BC64AC8B56}" sibTransId="{A9347B20-401E-4C83-9891-D760078F56E3}"/>
    <dgm:cxn modelId="{1D10B873-A936-4E9C-8DA7-16465369D487}" type="presOf" srcId="{0A7471B0-6101-47A4-8A65-CB4114C27DEA}" destId="{7F8D3F71-84C9-4595-B775-0E1D6907F863}" srcOrd="0" destOrd="0" presId="urn:microsoft.com/office/officeart/2005/8/layout/vProcess5"/>
    <dgm:cxn modelId="{6E234EEA-C67D-4F38-9811-A1141F8E7D90}" type="presOf" srcId="{035302DA-7398-4053-B5E1-74934FBD1EC7}" destId="{00EC5EE6-A7BE-448D-B1D3-C4B3C53982A6}" srcOrd="1" destOrd="0" presId="urn:microsoft.com/office/officeart/2005/8/layout/vProcess5"/>
    <dgm:cxn modelId="{79F24FDB-D43D-4F08-B8A8-ECFA39D90610}" type="presOf" srcId="{255ECA80-46C4-4071-9355-DD9EDE395282}" destId="{50D11C8F-C442-42FD-86DA-0668A8087973}" srcOrd="0" destOrd="0" presId="urn:microsoft.com/office/officeart/2005/8/layout/vProcess5"/>
    <dgm:cxn modelId="{5D3C99D3-6064-420A-8E96-E7D2C23A5CD2}" type="presOf" srcId="{A9347B20-401E-4C83-9891-D760078F56E3}" destId="{18F2D4F4-27D1-40E2-AAA4-115630C21474}" srcOrd="0" destOrd="0" presId="urn:microsoft.com/office/officeart/2005/8/layout/vProcess5"/>
    <dgm:cxn modelId="{2FB2669B-55A5-4B90-A7C8-633268B78F51}" srcId="{255ECA80-46C4-4071-9355-DD9EDE395282}" destId="{035302DA-7398-4053-B5E1-74934FBD1EC7}" srcOrd="3" destOrd="0" parTransId="{D474A60E-0C3D-4EED-8D47-00648DDB71FB}" sibTransId="{0A7471B0-6101-47A4-8A65-CB4114C27DEA}"/>
    <dgm:cxn modelId="{4D1497B8-0DE6-4EE5-96AD-F4964D0FCD43}" srcId="{255ECA80-46C4-4071-9355-DD9EDE395282}" destId="{7121AAF0-DF4A-4410-A0CF-08A6C61CB6B9}" srcOrd="2" destOrd="0" parTransId="{A0FCF3D6-4C93-4C08-9625-62A4A4829379}" sibTransId="{B3157D23-9611-4AD3-A94C-5520B4FFDA53}"/>
    <dgm:cxn modelId="{D64F8BA9-58CC-4759-AE3D-BCE63D4BF2E7}" type="presOf" srcId="{B3157D23-9611-4AD3-A94C-5520B4FFDA53}" destId="{37ADF5F2-4473-44DE-B1E1-1ABA160BFBD5}" srcOrd="0" destOrd="0" presId="urn:microsoft.com/office/officeart/2005/8/layout/vProcess5"/>
    <dgm:cxn modelId="{07404BFC-3455-4C2C-9D3E-7A432DE9C192}" srcId="{255ECA80-46C4-4071-9355-DD9EDE395282}" destId="{BE829445-0DD9-4EE0-8FE4-B3887CAD731A}" srcOrd="1" destOrd="0" parTransId="{DDBC9A3D-E1B6-451E-812E-A6FA9FF629F8}" sibTransId="{C35B5856-8329-476D-92EE-C254FE01A68A}"/>
    <dgm:cxn modelId="{EF1C3D4B-DC8F-4A45-8944-13AFC26B6DE5}" srcId="{255ECA80-46C4-4071-9355-DD9EDE395282}" destId="{7CFB9583-5869-47BF-8191-CA83408B5171}" srcOrd="4" destOrd="0" parTransId="{F122AE11-B84C-4A40-B5BF-103032A8A28F}" sibTransId="{D0BAAE96-A2B8-44E1-8426-85E8F62D991B}"/>
    <dgm:cxn modelId="{82DDBC45-34B5-4EE1-94A5-EA9AB8DDB516}" type="presOf" srcId="{BE829445-0DD9-4EE0-8FE4-B3887CAD731A}" destId="{D5084306-2296-4137-8526-1047F8A3674B}" srcOrd="0" destOrd="0" presId="urn:microsoft.com/office/officeart/2005/8/layout/vProcess5"/>
    <dgm:cxn modelId="{06288839-5C51-490D-BBE6-EC00BE5CAB7D}" type="presOf" srcId="{A65EA876-992D-4BF6-AF7B-643D2543FB12}" destId="{268D2B5C-1864-419B-89E1-F6F15A488E8C}" srcOrd="1" destOrd="0" presId="urn:microsoft.com/office/officeart/2005/8/layout/vProcess5"/>
    <dgm:cxn modelId="{55AECB13-5923-490A-8389-D3481E209E6A}" type="presOf" srcId="{BE829445-0DD9-4EE0-8FE4-B3887CAD731A}" destId="{646F288A-5DE5-4AE9-BACC-AB9FED37F359}" srcOrd="1" destOrd="0" presId="urn:microsoft.com/office/officeart/2005/8/layout/vProcess5"/>
    <dgm:cxn modelId="{72C5E9EB-5108-4120-9C72-4737C804E790}" type="presOf" srcId="{7CFB9583-5869-47BF-8191-CA83408B5171}" destId="{E005994B-3049-42F9-94CB-41261CC5A707}" srcOrd="0" destOrd="0" presId="urn:microsoft.com/office/officeart/2005/8/layout/vProcess5"/>
    <dgm:cxn modelId="{131ED3B9-C15F-4808-9611-0F028F5FB959}" type="presOf" srcId="{C35B5856-8329-476D-92EE-C254FE01A68A}" destId="{A5CE982A-3AF7-44D9-A6CD-EE8C46D9D368}" srcOrd="0" destOrd="0" presId="urn:microsoft.com/office/officeart/2005/8/layout/vProcess5"/>
    <dgm:cxn modelId="{35119D80-6015-4768-AF96-5EF6BC300683}" type="presOf" srcId="{7121AAF0-DF4A-4410-A0CF-08A6C61CB6B9}" destId="{DD30E3AB-D647-4058-B310-ACEBB75DCA14}" srcOrd="1" destOrd="0" presId="urn:microsoft.com/office/officeart/2005/8/layout/vProcess5"/>
    <dgm:cxn modelId="{804C8880-7E93-4B11-9AA1-789695286434}" type="presOf" srcId="{7CFB9583-5869-47BF-8191-CA83408B5171}" destId="{C272C207-3450-4E90-B5C0-230B9E1862BB}" srcOrd="1" destOrd="0" presId="urn:microsoft.com/office/officeart/2005/8/layout/vProcess5"/>
    <dgm:cxn modelId="{EC932550-4E53-4225-9A3A-3A62B3D2D9F8}" type="presOf" srcId="{035302DA-7398-4053-B5E1-74934FBD1EC7}" destId="{6BDB6A62-9A65-48D1-974A-E74B4CA18C80}" srcOrd="0" destOrd="0" presId="urn:microsoft.com/office/officeart/2005/8/layout/vProcess5"/>
    <dgm:cxn modelId="{61BF31F4-2380-4913-A05E-EC0F9007682B}" type="presOf" srcId="{A65EA876-992D-4BF6-AF7B-643D2543FB12}" destId="{165EA121-D728-441D-A943-C72E8318D20E}" srcOrd="0" destOrd="0" presId="urn:microsoft.com/office/officeart/2005/8/layout/vProcess5"/>
    <dgm:cxn modelId="{AFA144CF-5786-49AF-B51D-66EEA00309B4}" type="presOf" srcId="{7121AAF0-DF4A-4410-A0CF-08A6C61CB6B9}" destId="{A426EEA1-21DB-44D7-92BE-5EB90424961C}" srcOrd="0" destOrd="0" presId="urn:microsoft.com/office/officeart/2005/8/layout/vProcess5"/>
    <dgm:cxn modelId="{D7A67892-1160-4A97-83FB-E68094B04C8D}" type="presParOf" srcId="{50D11C8F-C442-42FD-86DA-0668A8087973}" destId="{CDE001C3-2F96-4383-B7A9-48D2523C3DE5}" srcOrd="0" destOrd="0" presId="urn:microsoft.com/office/officeart/2005/8/layout/vProcess5"/>
    <dgm:cxn modelId="{C3EDFD53-F8DD-454A-B512-6D70781C086E}" type="presParOf" srcId="{50D11C8F-C442-42FD-86DA-0668A8087973}" destId="{165EA121-D728-441D-A943-C72E8318D20E}" srcOrd="1" destOrd="0" presId="urn:microsoft.com/office/officeart/2005/8/layout/vProcess5"/>
    <dgm:cxn modelId="{242B8CA6-1E19-4F48-ACB3-50AC68E1FBAA}" type="presParOf" srcId="{50D11C8F-C442-42FD-86DA-0668A8087973}" destId="{D5084306-2296-4137-8526-1047F8A3674B}" srcOrd="2" destOrd="0" presId="urn:microsoft.com/office/officeart/2005/8/layout/vProcess5"/>
    <dgm:cxn modelId="{5574DA0B-ACA3-4C2D-B6C1-484FE7FFC455}" type="presParOf" srcId="{50D11C8F-C442-42FD-86DA-0668A8087973}" destId="{A426EEA1-21DB-44D7-92BE-5EB90424961C}" srcOrd="3" destOrd="0" presId="urn:microsoft.com/office/officeart/2005/8/layout/vProcess5"/>
    <dgm:cxn modelId="{FA664D7F-CC41-4DAF-87E2-A312F92B6807}" type="presParOf" srcId="{50D11C8F-C442-42FD-86DA-0668A8087973}" destId="{6BDB6A62-9A65-48D1-974A-E74B4CA18C80}" srcOrd="4" destOrd="0" presId="urn:microsoft.com/office/officeart/2005/8/layout/vProcess5"/>
    <dgm:cxn modelId="{EDD7AC61-5F68-4833-8121-CD668212118E}" type="presParOf" srcId="{50D11C8F-C442-42FD-86DA-0668A8087973}" destId="{E005994B-3049-42F9-94CB-41261CC5A707}" srcOrd="5" destOrd="0" presId="urn:microsoft.com/office/officeart/2005/8/layout/vProcess5"/>
    <dgm:cxn modelId="{40991916-6876-4C6D-A7D4-95C4F56D8483}" type="presParOf" srcId="{50D11C8F-C442-42FD-86DA-0668A8087973}" destId="{18F2D4F4-27D1-40E2-AAA4-115630C21474}" srcOrd="6" destOrd="0" presId="urn:microsoft.com/office/officeart/2005/8/layout/vProcess5"/>
    <dgm:cxn modelId="{4C8D3DC3-4533-4937-B35C-B28953CD719D}" type="presParOf" srcId="{50D11C8F-C442-42FD-86DA-0668A8087973}" destId="{A5CE982A-3AF7-44D9-A6CD-EE8C46D9D368}" srcOrd="7" destOrd="0" presId="urn:microsoft.com/office/officeart/2005/8/layout/vProcess5"/>
    <dgm:cxn modelId="{CFFB3AA3-2A51-45C9-A5B8-85216F3731B9}" type="presParOf" srcId="{50D11C8F-C442-42FD-86DA-0668A8087973}" destId="{37ADF5F2-4473-44DE-B1E1-1ABA160BFBD5}" srcOrd="8" destOrd="0" presId="urn:microsoft.com/office/officeart/2005/8/layout/vProcess5"/>
    <dgm:cxn modelId="{CBA19B87-E3D8-4548-827B-561B17827A46}" type="presParOf" srcId="{50D11C8F-C442-42FD-86DA-0668A8087973}" destId="{7F8D3F71-84C9-4595-B775-0E1D6907F863}" srcOrd="9" destOrd="0" presId="urn:microsoft.com/office/officeart/2005/8/layout/vProcess5"/>
    <dgm:cxn modelId="{EFA0D9E2-3F4F-4FBC-BF88-714662FF26D1}" type="presParOf" srcId="{50D11C8F-C442-42FD-86DA-0668A8087973}" destId="{268D2B5C-1864-419B-89E1-F6F15A488E8C}" srcOrd="10" destOrd="0" presId="urn:microsoft.com/office/officeart/2005/8/layout/vProcess5"/>
    <dgm:cxn modelId="{53E0FE94-DC64-4BB7-AF72-03D8D1CC3E12}" type="presParOf" srcId="{50D11C8F-C442-42FD-86DA-0668A8087973}" destId="{646F288A-5DE5-4AE9-BACC-AB9FED37F359}" srcOrd="11" destOrd="0" presId="urn:microsoft.com/office/officeart/2005/8/layout/vProcess5"/>
    <dgm:cxn modelId="{BB7FBE6B-0B55-4C06-B394-F44B5CAE163F}" type="presParOf" srcId="{50D11C8F-C442-42FD-86DA-0668A8087973}" destId="{DD30E3AB-D647-4058-B310-ACEBB75DCA14}" srcOrd="12" destOrd="0" presId="urn:microsoft.com/office/officeart/2005/8/layout/vProcess5"/>
    <dgm:cxn modelId="{2DDD8B05-EF73-4741-93A1-7FE3A43E3B0B}" type="presParOf" srcId="{50D11C8F-C442-42FD-86DA-0668A8087973}" destId="{00EC5EE6-A7BE-448D-B1D3-C4B3C53982A6}" srcOrd="13" destOrd="0" presId="urn:microsoft.com/office/officeart/2005/8/layout/vProcess5"/>
    <dgm:cxn modelId="{38C3A1EF-2FFB-435C-83DE-79561274718C}" type="presParOf" srcId="{50D11C8F-C442-42FD-86DA-0668A8087973}" destId="{C272C207-3450-4E90-B5C0-230B9E1862B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DBEE4-9E58-44CA-8179-B52080532A7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258C4D-FC4A-497D-8A80-112B633F8682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ln>
                <a:solidFill>
                  <a:schemeClr val="bg2"/>
                </a:solidFill>
              </a:ln>
              <a:solidFill>
                <a:srgbClr val="002060"/>
              </a:solidFill>
              <a:effectLst/>
            </a:rPr>
            <a:t>Истинные</a:t>
          </a:r>
          <a:endParaRPr lang="ru-RU" sz="2800" b="1" dirty="0">
            <a:ln>
              <a:solidFill>
                <a:schemeClr val="bg2"/>
              </a:solidFill>
            </a:ln>
            <a:solidFill>
              <a:srgbClr val="002060"/>
            </a:solidFill>
            <a:effectLst/>
          </a:endParaRPr>
        </a:p>
      </dgm:t>
    </dgm:pt>
    <dgm:pt modelId="{6ABC7737-83E3-41CE-9F3C-5F731314532F}" type="parTrans" cxnId="{C99D598E-7BD5-43AE-8A29-78635E56F1DD}">
      <dgm:prSet/>
      <dgm:spPr/>
      <dgm:t>
        <a:bodyPr/>
        <a:lstStyle/>
        <a:p>
          <a:endParaRPr lang="ru-RU"/>
        </a:p>
      </dgm:t>
    </dgm:pt>
    <dgm:pt modelId="{6BCDE56A-A976-48D6-B39F-E5D33AD3EB4C}" type="sibTrans" cxnId="{C99D598E-7BD5-43AE-8A29-78635E56F1DD}">
      <dgm:prSet/>
      <dgm:spPr/>
      <dgm:t>
        <a:bodyPr/>
        <a:lstStyle/>
        <a:p>
          <a:endParaRPr lang="ru-RU"/>
        </a:p>
      </dgm:t>
    </dgm:pt>
    <dgm:pt modelId="{3720AAFF-8424-419A-B4B7-CF1DDBA8A509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ln>
                <a:solidFill>
                  <a:schemeClr val="bg2"/>
                </a:solidFill>
              </a:ln>
              <a:solidFill>
                <a:srgbClr val="002060"/>
              </a:solidFill>
              <a:effectLst/>
            </a:rPr>
            <a:t>Демонстративно-шантажные</a:t>
          </a:r>
          <a:endParaRPr lang="ru-RU" sz="2800" b="1" dirty="0">
            <a:ln>
              <a:solidFill>
                <a:schemeClr val="bg2"/>
              </a:solidFill>
            </a:ln>
            <a:solidFill>
              <a:srgbClr val="002060"/>
            </a:solidFill>
            <a:effectLst/>
          </a:endParaRPr>
        </a:p>
      </dgm:t>
    </dgm:pt>
    <dgm:pt modelId="{421EE22E-F2BE-4D07-A105-D165BD8C5B1E}" type="parTrans" cxnId="{ABC6F179-3E3F-47C1-934F-D9E2CB5EDE4B}">
      <dgm:prSet/>
      <dgm:spPr/>
      <dgm:t>
        <a:bodyPr/>
        <a:lstStyle/>
        <a:p>
          <a:endParaRPr lang="ru-RU"/>
        </a:p>
      </dgm:t>
    </dgm:pt>
    <dgm:pt modelId="{93672920-56DE-4A3C-A81C-4A3E4A812451}" type="sibTrans" cxnId="{ABC6F179-3E3F-47C1-934F-D9E2CB5EDE4B}">
      <dgm:prSet/>
      <dgm:spPr/>
      <dgm:t>
        <a:bodyPr/>
        <a:lstStyle/>
        <a:p>
          <a:endParaRPr lang="ru-RU"/>
        </a:p>
      </dgm:t>
    </dgm:pt>
    <dgm:pt modelId="{495F54FA-E83C-48FD-A16E-D380804AD1C6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ln>
                <a:solidFill>
                  <a:schemeClr val="bg2"/>
                </a:solidFill>
              </a:ln>
              <a:solidFill>
                <a:srgbClr val="002060"/>
              </a:solidFill>
            </a:rPr>
            <a:t>Аффективные</a:t>
          </a:r>
          <a:endParaRPr lang="ru-RU" sz="2800" b="1" dirty="0">
            <a:ln>
              <a:solidFill>
                <a:schemeClr val="bg2"/>
              </a:solidFill>
            </a:ln>
            <a:solidFill>
              <a:srgbClr val="002060"/>
            </a:solidFill>
          </a:endParaRPr>
        </a:p>
      </dgm:t>
    </dgm:pt>
    <dgm:pt modelId="{68657208-5277-4294-9709-99145C3A0E49}" type="parTrans" cxnId="{67F40B8F-8C56-473F-9098-448C9AE68C55}">
      <dgm:prSet/>
      <dgm:spPr/>
      <dgm:t>
        <a:bodyPr/>
        <a:lstStyle/>
        <a:p>
          <a:endParaRPr lang="ru-RU"/>
        </a:p>
      </dgm:t>
    </dgm:pt>
    <dgm:pt modelId="{911B33D2-2561-41D1-AB9F-D333BCE29FE7}" type="sibTrans" cxnId="{67F40B8F-8C56-473F-9098-448C9AE68C55}">
      <dgm:prSet/>
      <dgm:spPr/>
      <dgm:t>
        <a:bodyPr/>
        <a:lstStyle/>
        <a:p>
          <a:endParaRPr lang="ru-RU"/>
        </a:p>
      </dgm:t>
    </dgm:pt>
    <dgm:pt modelId="{462BD582-FD4A-499D-B726-68004F305F61}" type="pres">
      <dgm:prSet presAssocID="{11ADBEE4-9E58-44CA-8179-B52080532A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E46D7A-C965-42EB-919F-D35785C89866}" type="pres">
      <dgm:prSet presAssocID="{1A258C4D-FC4A-497D-8A80-112B633F8682}" presName="parentLin" presStyleCnt="0"/>
      <dgm:spPr/>
    </dgm:pt>
    <dgm:pt modelId="{7585AE1E-6AFE-4965-858F-C06E81F9DE5C}" type="pres">
      <dgm:prSet presAssocID="{1A258C4D-FC4A-497D-8A80-112B633F868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B12A417-5AFE-43E0-ABB2-DE0B67E3A4AB}" type="pres">
      <dgm:prSet presAssocID="{1A258C4D-FC4A-497D-8A80-112B633F8682}" presName="parentText" presStyleLbl="node1" presStyleIdx="0" presStyleCnt="3" custLinFactNeighborX="-7331" custLinFactNeighborY="37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79CB7-4FFA-4CD6-8539-105FF0D4C623}" type="pres">
      <dgm:prSet presAssocID="{1A258C4D-FC4A-497D-8A80-112B633F8682}" presName="negativeSpace" presStyleCnt="0"/>
      <dgm:spPr/>
    </dgm:pt>
    <dgm:pt modelId="{FAFBB3D3-1A74-4F1C-98B0-CBE583506A87}" type="pres">
      <dgm:prSet presAssocID="{1A258C4D-FC4A-497D-8A80-112B633F8682}" presName="childText" presStyleLbl="conFgAcc1" presStyleIdx="0" presStyleCnt="3">
        <dgm:presLayoutVars>
          <dgm:bulletEnabled val="1"/>
        </dgm:presLayoutVars>
      </dgm:prSet>
      <dgm:spPr/>
    </dgm:pt>
    <dgm:pt modelId="{515BE1D7-DF19-4FCC-BB6E-04FE463716EE}" type="pres">
      <dgm:prSet presAssocID="{6BCDE56A-A976-48D6-B39F-E5D33AD3EB4C}" presName="spaceBetweenRectangles" presStyleCnt="0"/>
      <dgm:spPr/>
    </dgm:pt>
    <dgm:pt modelId="{CF40A1DC-957A-45B8-90F4-4A7F07CBF27D}" type="pres">
      <dgm:prSet presAssocID="{3720AAFF-8424-419A-B4B7-CF1DDBA8A509}" presName="parentLin" presStyleCnt="0"/>
      <dgm:spPr/>
    </dgm:pt>
    <dgm:pt modelId="{9FD9F6C2-48E6-49BC-88DE-D70C1EB27808}" type="pres">
      <dgm:prSet presAssocID="{3720AAFF-8424-419A-B4B7-CF1DDBA8A50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C95DD3-B9C4-4146-89D3-943482FEF70A}" type="pres">
      <dgm:prSet presAssocID="{3720AAFF-8424-419A-B4B7-CF1DDBA8A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175E1-EA55-4BD3-8E14-141845FA3666}" type="pres">
      <dgm:prSet presAssocID="{3720AAFF-8424-419A-B4B7-CF1DDBA8A509}" presName="negativeSpace" presStyleCnt="0"/>
      <dgm:spPr/>
    </dgm:pt>
    <dgm:pt modelId="{1E7331EB-1075-4902-B0EF-D0D5AD828060}" type="pres">
      <dgm:prSet presAssocID="{3720AAFF-8424-419A-B4B7-CF1DDBA8A509}" presName="childText" presStyleLbl="conFgAcc1" presStyleIdx="1" presStyleCnt="3">
        <dgm:presLayoutVars>
          <dgm:bulletEnabled val="1"/>
        </dgm:presLayoutVars>
      </dgm:prSet>
      <dgm:spPr/>
    </dgm:pt>
    <dgm:pt modelId="{E3F29D3D-5DD9-45D4-9033-85CE8D5FFDFA}" type="pres">
      <dgm:prSet presAssocID="{93672920-56DE-4A3C-A81C-4A3E4A812451}" presName="spaceBetweenRectangles" presStyleCnt="0"/>
      <dgm:spPr/>
    </dgm:pt>
    <dgm:pt modelId="{CF451791-3471-49C7-8A5F-1D3443202215}" type="pres">
      <dgm:prSet presAssocID="{495F54FA-E83C-48FD-A16E-D380804AD1C6}" presName="parentLin" presStyleCnt="0"/>
      <dgm:spPr/>
    </dgm:pt>
    <dgm:pt modelId="{2A1D4211-56E2-457A-BE61-B732D207C00A}" type="pres">
      <dgm:prSet presAssocID="{495F54FA-E83C-48FD-A16E-D380804AD1C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A5D341C-A128-46A8-B9FC-842271602828}" type="pres">
      <dgm:prSet presAssocID="{495F54FA-E83C-48FD-A16E-D380804AD1C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A4953-0705-41FD-91CF-DBFAD8079E48}" type="pres">
      <dgm:prSet presAssocID="{495F54FA-E83C-48FD-A16E-D380804AD1C6}" presName="negativeSpace" presStyleCnt="0"/>
      <dgm:spPr/>
    </dgm:pt>
    <dgm:pt modelId="{D6F0E22C-26D0-4281-8E96-EEBEABF141ED}" type="pres">
      <dgm:prSet presAssocID="{495F54FA-E83C-48FD-A16E-D380804AD1C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2EE4E5B-4BDB-4840-BB62-15385EFE7A30}" type="presOf" srcId="{1A258C4D-FC4A-497D-8A80-112B633F8682}" destId="{7585AE1E-6AFE-4965-858F-C06E81F9DE5C}" srcOrd="0" destOrd="0" presId="urn:microsoft.com/office/officeart/2005/8/layout/list1"/>
    <dgm:cxn modelId="{CD206510-8447-403A-B97D-37E5FFAD48D3}" type="presOf" srcId="{3720AAFF-8424-419A-B4B7-CF1DDBA8A509}" destId="{3DC95DD3-B9C4-4146-89D3-943482FEF70A}" srcOrd="1" destOrd="0" presId="urn:microsoft.com/office/officeart/2005/8/layout/list1"/>
    <dgm:cxn modelId="{91D8C9C9-5125-4DC1-8C90-3EA76B54C20B}" type="presOf" srcId="{1A258C4D-FC4A-497D-8A80-112B633F8682}" destId="{BB12A417-5AFE-43E0-ABB2-DE0B67E3A4AB}" srcOrd="1" destOrd="0" presId="urn:microsoft.com/office/officeart/2005/8/layout/list1"/>
    <dgm:cxn modelId="{D6789574-A22D-485A-8081-C0828BD38ADC}" type="presOf" srcId="{495F54FA-E83C-48FD-A16E-D380804AD1C6}" destId="{2A1D4211-56E2-457A-BE61-B732D207C00A}" srcOrd="0" destOrd="0" presId="urn:microsoft.com/office/officeart/2005/8/layout/list1"/>
    <dgm:cxn modelId="{ABC6F179-3E3F-47C1-934F-D9E2CB5EDE4B}" srcId="{11ADBEE4-9E58-44CA-8179-B52080532A74}" destId="{3720AAFF-8424-419A-B4B7-CF1DDBA8A509}" srcOrd="1" destOrd="0" parTransId="{421EE22E-F2BE-4D07-A105-D165BD8C5B1E}" sibTransId="{93672920-56DE-4A3C-A81C-4A3E4A812451}"/>
    <dgm:cxn modelId="{67F40B8F-8C56-473F-9098-448C9AE68C55}" srcId="{11ADBEE4-9E58-44CA-8179-B52080532A74}" destId="{495F54FA-E83C-48FD-A16E-D380804AD1C6}" srcOrd="2" destOrd="0" parTransId="{68657208-5277-4294-9709-99145C3A0E49}" sibTransId="{911B33D2-2561-41D1-AB9F-D333BCE29FE7}"/>
    <dgm:cxn modelId="{991D510E-7CFA-4B2F-B2A8-E5EC3E1AA09C}" type="presOf" srcId="{3720AAFF-8424-419A-B4B7-CF1DDBA8A509}" destId="{9FD9F6C2-48E6-49BC-88DE-D70C1EB27808}" srcOrd="0" destOrd="0" presId="urn:microsoft.com/office/officeart/2005/8/layout/list1"/>
    <dgm:cxn modelId="{C99D598E-7BD5-43AE-8A29-78635E56F1DD}" srcId="{11ADBEE4-9E58-44CA-8179-B52080532A74}" destId="{1A258C4D-FC4A-497D-8A80-112B633F8682}" srcOrd="0" destOrd="0" parTransId="{6ABC7737-83E3-41CE-9F3C-5F731314532F}" sibTransId="{6BCDE56A-A976-48D6-B39F-E5D33AD3EB4C}"/>
    <dgm:cxn modelId="{7520DC87-AE93-4579-9733-C6E165B6E83D}" type="presOf" srcId="{11ADBEE4-9E58-44CA-8179-B52080532A74}" destId="{462BD582-FD4A-499D-B726-68004F305F61}" srcOrd="0" destOrd="0" presId="urn:microsoft.com/office/officeart/2005/8/layout/list1"/>
    <dgm:cxn modelId="{C2BC1EFC-D553-420C-B58F-7DF3C74D551F}" type="presOf" srcId="{495F54FA-E83C-48FD-A16E-D380804AD1C6}" destId="{7A5D341C-A128-46A8-B9FC-842271602828}" srcOrd="1" destOrd="0" presId="urn:microsoft.com/office/officeart/2005/8/layout/list1"/>
    <dgm:cxn modelId="{AB9B6862-50DB-4F69-8FF4-34571A3B6F55}" type="presParOf" srcId="{462BD582-FD4A-499D-B726-68004F305F61}" destId="{1DE46D7A-C965-42EB-919F-D35785C89866}" srcOrd="0" destOrd="0" presId="urn:microsoft.com/office/officeart/2005/8/layout/list1"/>
    <dgm:cxn modelId="{1654A5DD-3CA5-4F14-A442-1FA996003338}" type="presParOf" srcId="{1DE46D7A-C965-42EB-919F-D35785C89866}" destId="{7585AE1E-6AFE-4965-858F-C06E81F9DE5C}" srcOrd="0" destOrd="0" presId="urn:microsoft.com/office/officeart/2005/8/layout/list1"/>
    <dgm:cxn modelId="{13CBC49A-10C0-4B2B-A022-69FA3DDE640E}" type="presParOf" srcId="{1DE46D7A-C965-42EB-919F-D35785C89866}" destId="{BB12A417-5AFE-43E0-ABB2-DE0B67E3A4AB}" srcOrd="1" destOrd="0" presId="urn:microsoft.com/office/officeart/2005/8/layout/list1"/>
    <dgm:cxn modelId="{CAD86543-B9F3-4D27-8235-CFEC1B564AEB}" type="presParOf" srcId="{462BD582-FD4A-499D-B726-68004F305F61}" destId="{3B879CB7-4FFA-4CD6-8539-105FF0D4C623}" srcOrd="1" destOrd="0" presId="urn:microsoft.com/office/officeart/2005/8/layout/list1"/>
    <dgm:cxn modelId="{800B4B40-3E1B-4471-80B8-B0CF4B158E74}" type="presParOf" srcId="{462BD582-FD4A-499D-B726-68004F305F61}" destId="{FAFBB3D3-1A74-4F1C-98B0-CBE583506A87}" srcOrd="2" destOrd="0" presId="urn:microsoft.com/office/officeart/2005/8/layout/list1"/>
    <dgm:cxn modelId="{2664CDF1-EBEE-4574-ACA9-411EA8D5D4E0}" type="presParOf" srcId="{462BD582-FD4A-499D-B726-68004F305F61}" destId="{515BE1D7-DF19-4FCC-BB6E-04FE463716EE}" srcOrd="3" destOrd="0" presId="urn:microsoft.com/office/officeart/2005/8/layout/list1"/>
    <dgm:cxn modelId="{D7D9A901-A419-4EC3-B255-9E5702FA02B5}" type="presParOf" srcId="{462BD582-FD4A-499D-B726-68004F305F61}" destId="{CF40A1DC-957A-45B8-90F4-4A7F07CBF27D}" srcOrd="4" destOrd="0" presId="urn:microsoft.com/office/officeart/2005/8/layout/list1"/>
    <dgm:cxn modelId="{379BC697-579A-4E19-A9F0-2C46EF69DC46}" type="presParOf" srcId="{CF40A1DC-957A-45B8-90F4-4A7F07CBF27D}" destId="{9FD9F6C2-48E6-49BC-88DE-D70C1EB27808}" srcOrd="0" destOrd="0" presId="urn:microsoft.com/office/officeart/2005/8/layout/list1"/>
    <dgm:cxn modelId="{6696527E-D31F-4722-ABF5-95D7FF820A1C}" type="presParOf" srcId="{CF40A1DC-957A-45B8-90F4-4A7F07CBF27D}" destId="{3DC95DD3-B9C4-4146-89D3-943482FEF70A}" srcOrd="1" destOrd="0" presId="urn:microsoft.com/office/officeart/2005/8/layout/list1"/>
    <dgm:cxn modelId="{15D53513-0E75-436C-AB2B-17E7A3D826F9}" type="presParOf" srcId="{462BD582-FD4A-499D-B726-68004F305F61}" destId="{672175E1-EA55-4BD3-8E14-141845FA3666}" srcOrd="5" destOrd="0" presId="urn:microsoft.com/office/officeart/2005/8/layout/list1"/>
    <dgm:cxn modelId="{666C78DB-3049-4250-AA9B-FA0D9CABFC63}" type="presParOf" srcId="{462BD582-FD4A-499D-B726-68004F305F61}" destId="{1E7331EB-1075-4902-B0EF-D0D5AD828060}" srcOrd="6" destOrd="0" presId="urn:microsoft.com/office/officeart/2005/8/layout/list1"/>
    <dgm:cxn modelId="{13C91E76-4C9E-4D4F-8007-E245CBBAA567}" type="presParOf" srcId="{462BD582-FD4A-499D-B726-68004F305F61}" destId="{E3F29D3D-5DD9-45D4-9033-85CE8D5FFDFA}" srcOrd="7" destOrd="0" presId="urn:microsoft.com/office/officeart/2005/8/layout/list1"/>
    <dgm:cxn modelId="{C78499B1-10F3-435D-9C0D-315EBD365A59}" type="presParOf" srcId="{462BD582-FD4A-499D-B726-68004F305F61}" destId="{CF451791-3471-49C7-8A5F-1D3443202215}" srcOrd="8" destOrd="0" presId="urn:microsoft.com/office/officeart/2005/8/layout/list1"/>
    <dgm:cxn modelId="{0A9F8015-E3E5-425D-B920-FBEA77F7E1DF}" type="presParOf" srcId="{CF451791-3471-49C7-8A5F-1D3443202215}" destId="{2A1D4211-56E2-457A-BE61-B732D207C00A}" srcOrd="0" destOrd="0" presId="urn:microsoft.com/office/officeart/2005/8/layout/list1"/>
    <dgm:cxn modelId="{B0D0003E-C222-4AD3-93D2-C7E57A1079BF}" type="presParOf" srcId="{CF451791-3471-49C7-8A5F-1D3443202215}" destId="{7A5D341C-A128-46A8-B9FC-842271602828}" srcOrd="1" destOrd="0" presId="urn:microsoft.com/office/officeart/2005/8/layout/list1"/>
    <dgm:cxn modelId="{CAB025C4-5146-4D74-9B1F-34686C5A8634}" type="presParOf" srcId="{462BD582-FD4A-499D-B726-68004F305F61}" destId="{ADFA4953-0705-41FD-91CF-DBFAD8079E48}" srcOrd="9" destOrd="0" presId="urn:microsoft.com/office/officeart/2005/8/layout/list1"/>
    <dgm:cxn modelId="{DDD0F887-FC05-4DCC-BD44-287CA49FBC79}" type="presParOf" srcId="{462BD582-FD4A-499D-B726-68004F305F61}" destId="{D6F0E22C-26D0-4281-8E96-EEBEABF141E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5EA121-D728-441D-A943-C72E8318D20E}">
      <dsp:nvSpPr>
        <dsp:cNvPr id="0" name=""/>
        <dsp:cNvSpPr/>
      </dsp:nvSpPr>
      <dsp:spPr>
        <a:xfrm>
          <a:off x="0" y="18453"/>
          <a:ext cx="6301342" cy="753808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Пассивные суицидальные мысли</a:t>
          </a:r>
          <a:endParaRPr lang="ru-RU" sz="2100" b="1" kern="1200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sp:txBody>
      <dsp:txXfrm>
        <a:off x="0" y="18453"/>
        <a:ext cx="5443885" cy="753808"/>
      </dsp:txXfrm>
    </dsp:sp>
    <dsp:sp modelId="{D5084306-2296-4137-8526-1047F8A3674B}">
      <dsp:nvSpPr>
        <dsp:cNvPr id="0" name=""/>
        <dsp:cNvSpPr/>
      </dsp:nvSpPr>
      <dsp:spPr>
        <a:xfrm>
          <a:off x="470554" y="858504"/>
          <a:ext cx="6301342" cy="753808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Суицидальные замыслы</a:t>
          </a:r>
          <a:endParaRPr lang="ru-RU" sz="2100" b="1" kern="1200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sp:txBody>
      <dsp:txXfrm>
        <a:off x="470554" y="858504"/>
        <a:ext cx="5340812" cy="753808"/>
      </dsp:txXfrm>
    </dsp:sp>
    <dsp:sp modelId="{A426EEA1-21DB-44D7-92BE-5EB90424961C}">
      <dsp:nvSpPr>
        <dsp:cNvPr id="0" name=""/>
        <dsp:cNvSpPr/>
      </dsp:nvSpPr>
      <dsp:spPr>
        <a:xfrm>
          <a:off x="941109" y="1717008"/>
          <a:ext cx="6301342" cy="753808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Суицидальные намерения</a:t>
          </a:r>
          <a:endParaRPr lang="ru-RU" sz="2100" b="1" kern="1200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sp:txBody>
      <dsp:txXfrm>
        <a:off x="941109" y="1717008"/>
        <a:ext cx="5340812" cy="753808"/>
      </dsp:txXfrm>
    </dsp:sp>
    <dsp:sp modelId="{6BDB6A62-9A65-48D1-974A-E74B4CA18C80}">
      <dsp:nvSpPr>
        <dsp:cNvPr id="0" name=""/>
        <dsp:cNvSpPr/>
      </dsp:nvSpPr>
      <dsp:spPr>
        <a:xfrm>
          <a:off x="1411664" y="2575512"/>
          <a:ext cx="6301342" cy="753808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Суицидальные попытки</a:t>
          </a:r>
          <a:endParaRPr lang="ru-RU" sz="2100" b="1" kern="1200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sp:txBody>
      <dsp:txXfrm>
        <a:off x="1411664" y="2575512"/>
        <a:ext cx="5340812" cy="753808"/>
      </dsp:txXfrm>
    </dsp:sp>
    <dsp:sp modelId="{E005994B-3049-42F9-94CB-41261CC5A707}">
      <dsp:nvSpPr>
        <dsp:cNvPr id="0" name=""/>
        <dsp:cNvSpPr/>
      </dsp:nvSpPr>
      <dsp:spPr>
        <a:xfrm>
          <a:off x="1882219" y="3434016"/>
          <a:ext cx="6301342" cy="753808"/>
        </a:xfrm>
        <a:prstGeom prst="roundRect">
          <a:avLst>
            <a:gd name="adj" fmla="val 10000"/>
          </a:avLst>
        </a:prstGeom>
        <a:solidFill>
          <a:schemeClr val="tx2">
            <a:lumMod val="25000"/>
            <a:lumOff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rPr>
            <a:t>Завершенный суицид</a:t>
          </a:r>
          <a:endParaRPr lang="ru-RU" sz="2100" b="1" kern="1200" dirty="0">
            <a:ln>
              <a:solidFill>
                <a:schemeClr val="tx1"/>
              </a:solidFill>
            </a:ln>
            <a:solidFill>
              <a:srgbClr val="000099"/>
            </a:solidFill>
          </a:endParaRPr>
        </a:p>
      </dsp:txBody>
      <dsp:txXfrm>
        <a:off x="1882219" y="3434016"/>
        <a:ext cx="5340812" cy="753808"/>
      </dsp:txXfrm>
    </dsp:sp>
    <dsp:sp modelId="{18F2D4F4-27D1-40E2-AAA4-115630C21474}">
      <dsp:nvSpPr>
        <dsp:cNvPr id="0" name=""/>
        <dsp:cNvSpPr/>
      </dsp:nvSpPr>
      <dsp:spPr>
        <a:xfrm>
          <a:off x="5811367" y="550698"/>
          <a:ext cx="489975" cy="489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5811367" y="550698"/>
        <a:ext cx="489975" cy="489975"/>
      </dsp:txXfrm>
    </dsp:sp>
    <dsp:sp modelId="{A5CE982A-3AF7-44D9-A6CD-EE8C46D9D368}">
      <dsp:nvSpPr>
        <dsp:cNvPr id="0" name=""/>
        <dsp:cNvSpPr/>
      </dsp:nvSpPr>
      <dsp:spPr>
        <a:xfrm>
          <a:off x="6281922" y="1409203"/>
          <a:ext cx="489975" cy="489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6281922" y="1409203"/>
        <a:ext cx="489975" cy="489975"/>
      </dsp:txXfrm>
    </dsp:sp>
    <dsp:sp modelId="{37ADF5F2-4473-44DE-B1E1-1ABA160BFBD5}">
      <dsp:nvSpPr>
        <dsp:cNvPr id="0" name=""/>
        <dsp:cNvSpPr/>
      </dsp:nvSpPr>
      <dsp:spPr>
        <a:xfrm>
          <a:off x="6752476" y="2255143"/>
          <a:ext cx="489975" cy="489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6752476" y="2255143"/>
        <a:ext cx="489975" cy="489975"/>
      </dsp:txXfrm>
    </dsp:sp>
    <dsp:sp modelId="{7F8D3F71-84C9-4595-B775-0E1D6907F863}">
      <dsp:nvSpPr>
        <dsp:cNvPr id="0" name=""/>
        <dsp:cNvSpPr/>
      </dsp:nvSpPr>
      <dsp:spPr>
        <a:xfrm>
          <a:off x="7223031" y="3122023"/>
          <a:ext cx="489975" cy="4899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7223031" y="3122023"/>
        <a:ext cx="489975" cy="4899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FBB3D3-1A74-4F1C-98B0-CBE583506A87}">
      <dsp:nvSpPr>
        <dsp:cNvPr id="0" name=""/>
        <dsp:cNvSpPr/>
      </dsp:nvSpPr>
      <dsp:spPr>
        <a:xfrm>
          <a:off x="0" y="563271"/>
          <a:ext cx="621635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2A417-5AFE-43E0-ABB2-DE0B67E3A4AB}">
      <dsp:nvSpPr>
        <dsp:cNvPr id="0" name=""/>
        <dsp:cNvSpPr/>
      </dsp:nvSpPr>
      <dsp:spPr>
        <a:xfrm>
          <a:off x="288031" y="72008"/>
          <a:ext cx="4351446" cy="1062720"/>
        </a:xfrm>
        <a:prstGeom prst="roundRect">
          <a:avLst/>
        </a:prstGeom>
        <a:solidFill>
          <a:schemeClr val="bg1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bg2"/>
                </a:solidFill>
              </a:ln>
              <a:solidFill>
                <a:srgbClr val="002060"/>
              </a:solidFill>
              <a:effectLst/>
            </a:rPr>
            <a:t>Истинные</a:t>
          </a:r>
          <a:endParaRPr lang="ru-RU" sz="2800" b="1" kern="1200" dirty="0">
            <a:ln>
              <a:solidFill>
                <a:schemeClr val="bg2"/>
              </a:solidFill>
            </a:ln>
            <a:solidFill>
              <a:srgbClr val="002060"/>
            </a:solidFill>
            <a:effectLst/>
          </a:endParaRPr>
        </a:p>
      </dsp:txBody>
      <dsp:txXfrm>
        <a:off x="288031" y="72008"/>
        <a:ext cx="4351446" cy="1062720"/>
      </dsp:txXfrm>
    </dsp:sp>
    <dsp:sp modelId="{1E7331EB-1075-4902-B0EF-D0D5AD828060}">
      <dsp:nvSpPr>
        <dsp:cNvPr id="0" name=""/>
        <dsp:cNvSpPr/>
      </dsp:nvSpPr>
      <dsp:spPr>
        <a:xfrm>
          <a:off x="0" y="2196232"/>
          <a:ext cx="621635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95DD3-B9C4-4146-89D3-943482FEF70A}">
      <dsp:nvSpPr>
        <dsp:cNvPr id="0" name=""/>
        <dsp:cNvSpPr/>
      </dsp:nvSpPr>
      <dsp:spPr>
        <a:xfrm>
          <a:off x="310817" y="1664872"/>
          <a:ext cx="4351446" cy="1062720"/>
        </a:xfrm>
        <a:prstGeom prst="roundRect">
          <a:avLst/>
        </a:prstGeom>
        <a:solidFill>
          <a:schemeClr val="bg1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bg2"/>
                </a:solidFill>
              </a:ln>
              <a:solidFill>
                <a:srgbClr val="002060"/>
              </a:solidFill>
              <a:effectLst/>
            </a:rPr>
            <a:t>Демонстративно-шантажные</a:t>
          </a:r>
          <a:endParaRPr lang="ru-RU" sz="2800" b="1" kern="1200" dirty="0">
            <a:ln>
              <a:solidFill>
                <a:schemeClr val="bg2"/>
              </a:solidFill>
            </a:ln>
            <a:solidFill>
              <a:srgbClr val="002060"/>
            </a:solidFill>
            <a:effectLst/>
          </a:endParaRPr>
        </a:p>
      </dsp:txBody>
      <dsp:txXfrm>
        <a:off x="310817" y="1664872"/>
        <a:ext cx="4351446" cy="1062720"/>
      </dsp:txXfrm>
    </dsp:sp>
    <dsp:sp modelId="{D6F0E22C-26D0-4281-8E96-EEBEABF141ED}">
      <dsp:nvSpPr>
        <dsp:cNvPr id="0" name=""/>
        <dsp:cNvSpPr/>
      </dsp:nvSpPr>
      <dsp:spPr>
        <a:xfrm>
          <a:off x="0" y="3829192"/>
          <a:ext cx="621635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D341C-A128-46A8-B9FC-842271602828}">
      <dsp:nvSpPr>
        <dsp:cNvPr id="0" name=""/>
        <dsp:cNvSpPr/>
      </dsp:nvSpPr>
      <dsp:spPr>
        <a:xfrm>
          <a:off x="310817" y="3297832"/>
          <a:ext cx="4351446" cy="1062720"/>
        </a:xfrm>
        <a:prstGeom prst="roundRect">
          <a:avLst/>
        </a:prstGeom>
        <a:solidFill>
          <a:schemeClr val="bg1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n>
                <a:solidFill>
                  <a:schemeClr val="bg2"/>
                </a:solidFill>
              </a:ln>
              <a:solidFill>
                <a:srgbClr val="002060"/>
              </a:solidFill>
            </a:rPr>
            <a:t>Аффективные</a:t>
          </a:r>
          <a:endParaRPr lang="ru-RU" sz="2800" b="1" kern="1200" dirty="0">
            <a:ln>
              <a:solidFill>
                <a:schemeClr val="bg2"/>
              </a:solidFill>
            </a:ln>
            <a:solidFill>
              <a:srgbClr val="002060"/>
            </a:solidFill>
          </a:endParaRPr>
        </a:p>
      </dsp:txBody>
      <dsp:txXfrm>
        <a:off x="310817" y="3297832"/>
        <a:ext cx="4351446" cy="106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E622B-AC0A-4B2C-B438-C935D3AE48A9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82DAF-A835-4BAA-8A13-4D6E46178A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705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A0A41-1846-42DB-957F-89894565A8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47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23.01.2015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Логотип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28625"/>
            <a:ext cx="944563" cy="112871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179388" y="285750"/>
            <a:ext cx="7561262" cy="193833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Областное государственное  автономное образовательное учреждение для детей, нуждающихся в психолого-педагогической и медико-социальной помощи, «Центр психолого-медико-социального сопровождения»</a:t>
            </a:r>
          </a:p>
        </p:txBody>
      </p:sp>
      <p:pic>
        <p:nvPicPr>
          <p:cNvPr id="196612" name="Picture 9" descr="IMG_36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643182"/>
            <a:ext cx="3960812" cy="297021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5356249" y="3794393"/>
            <a:ext cx="333052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г.Иркутск, ул. Пискунова, 42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Телефон: </a:t>
            </a:r>
            <a:r>
              <a:rPr lang="ru-RU" altLang="ru-RU" sz="2000" b="1" dirty="0" smtClean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8(3952)700-037       </a:t>
            </a:r>
            <a:endParaRPr lang="ru-RU" altLang="ru-RU" sz="2000" b="1" dirty="0">
              <a:ln>
                <a:solidFill>
                  <a:srgbClr val="E17509"/>
                </a:solidFill>
              </a:ln>
              <a:solidFill>
                <a:srgbClr val="000000"/>
              </a:solidFill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Факс: </a:t>
            </a:r>
            <a:r>
              <a:rPr lang="ru-RU" altLang="ru-RU" sz="2000" b="1" dirty="0" smtClean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8(3952)70-09-40        </a:t>
            </a:r>
            <a:endParaRPr lang="ru-RU" altLang="ru-RU" sz="2000" b="1" dirty="0">
              <a:ln>
                <a:solidFill>
                  <a:srgbClr val="E17509"/>
                </a:solidFill>
              </a:ln>
              <a:solidFill>
                <a:srgbClr val="000000"/>
              </a:solidFill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e</a:t>
            </a:r>
            <a:r>
              <a:rPr lang="ru-RU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-</a:t>
            </a:r>
            <a:r>
              <a:rPr lang="de-DE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mail</a:t>
            </a:r>
            <a:r>
              <a:rPr lang="ru-RU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: </a:t>
            </a:r>
            <a:r>
              <a:rPr lang="en-US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ogoucpmss</a:t>
            </a:r>
            <a:r>
              <a:rPr lang="ru-RU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@</a:t>
            </a:r>
            <a:r>
              <a:rPr lang="en-US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mail</a:t>
            </a:r>
            <a:r>
              <a:rPr lang="ru-RU" altLang="ru-RU" sz="2000" b="1" dirty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.</a:t>
            </a:r>
            <a:r>
              <a:rPr lang="en-US" altLang="ru-RU" sz="2000" b="1" dirty="0" err="1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cs typeface="Tahoma" pitchFamily="34" charset="0"/>
              </a:rPr>
              <a:t>ru</a:t>
            </a:r>
            <a:endParaRPr lang="en-US" altLang="ru-RU" sz="2000" b="1" dirty="0">
              <a:ln>
                <a:solidFill>
                  <a:srgbClr val="E17509"/>
                </a:solidFill>
              </a:ln>
              <a:solidFill>
                <a:srgbClr val="000000"/>
              </a:solidFill>
              <a:cs typeface="Tahoma" pitchFamily="34" charset="0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286000" y="5805488"/>
            <a:ext cx="2303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 smtClean="0">
                <a:ln>
                  <a:solidFill>
                    <a:srgbClr val="E17509"/>
                  </a:solidFill>
                </a:ln>
                <a:solidFill>
                  <a:srgbClr val="000000"/>
                </a:solidFill>
                <a:latin typeface="+mn-lt"/>
              </a:rPr>
              <a:t>1999-2015</a:t>
            </a:r>
            <a:endParaRPr lang="ru-RU" sz="2400" b="1" dirty="0">
              <a:ln>
                <a:solidFill>
                  <a:srgbClr val="E17509"/>
                </a:solidFill>
              </a:ln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33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Важнейшие </a:t>
            </a:r>
            <a:r>
              <a:rPr lang="ru-RU" alt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суицидогенные</a:t>
            </a:r>
            <a:r>
              <a:rPr lang="ru-RU" alt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конфликты у </a:t>
            </a:r>
            <a:r>
              <a:rPr lang="ru-RU" alt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детей</a:t>
            </a:r>
            <a:endParaRPr lang="ru-RU" alt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268760"/>
            <a:ext cx="8183562" cy="3312368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Школьные конфликты </a:t>
            </a:r>
            <a:r>
              <a:rPr lang="ru-RU" altLang="ru-RU" dirty="0" smtClean="0">
                <a:solidFill>
                  <a:srgbClr val="002060"/>
                </a:solidFill>
              </a:rPr>
              <a:t>(жестокое отношение со стороны преподавателей, публичное унижение подростка преподавателем, конфликты на почве плохой успеваемости или нарушения дисциплины подростком) </a:t>
            </a:r>
            <a:r>
              <a:rPr lang="ru-RU" altLang="ru-RU" dirty="0" smtClean="0"/>
              <a:t>– </a:t>
            </a:r>
            <a:r>
              <a:rPr lang="ru-RU" altLang="ru-RU" b="1" dirty="0" smtClean="0">
                <a:solidFill>
                  <a:srgbClr val="002060"/>
                </a:solidFill>
              </a:rPr>
              <a:t>4%</a:t>
            </a:r>
          </a:p>
          <a:p>
            <a:pPr eaLnBrk="1" hangingPunct="1"/>
            <a:endParaRPr lang="ru-RU" alt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143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Важнейшие </a:t>
            </a:r>
            <a:r>
              <a:rPr lang="ru-RU" alt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суицидогенные</a:t>
            </a:r>
            <a:r>
              <a:rPr lang="ru-RU" alt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конфликты у </a:t>
            </a:r>
            <a:r>
              <a:rPr lang="ru-RU" alt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детей</a:t>
            </a:r>
            <a:endParaRPr lang="ru-RU" alt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3"/>
            <a:ext cx="8183562" cy="2952328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 здоровья </a:t>
            </a:r>
            <a:r>
              <a:rPr lang="ru-RU" altLang="ru-RU" dirty="0" smtClean="0">
                <a:solidFill>
                  <a:srgbClr val="002060"/>
                </a:solidFill>
              </a:rPr>
              <a:t>(постановка диагноза психического заболевания, тяжелые соматические заболевания, реальный или мнимый дефект внешности) – </a:t>
            </a:r>
            <a:r>
              <a:rPr lang="ru-RU" altLang="ru-RU" b="1" dirty="0" smtClean="0">
                <a:solidFill>
                  <a:srgbClr val="002060"/>
                </a:solidFill>
              </a:rPr>
              <a:t>3%</a:t>
            </a:r>
          </a:p>
          <a:p>
            <a:pPr marL="0" indent="0" eaLnBrk="1" hangingPunct="1">
              <a:buNone/>
            </a:pPr>
            <a:endParaRPr lang="ru-RU" altLang="ru-RU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601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r>
              <a:rPr lang="ru-RU" dirty="0" smtClean="0">
                <a:ln>
                  <a:solidFill>
                    <a:srgbClr val="E17509"/>
                  </a:solidFill>
                </a:ln>
              </a:rPr>
              <a:t>Притча</a:t>
            </a:r>
            <a:endParaRPr lang="ru-RU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В </a:t>
            </a:r>
            <a:r>
              <a:rPr lang="ru-RU" sz="2200" dirty="0">
                <a:solidFill>
                  <a:srgbClr val="002060"/>
                </a:solidFill>
              </a:rPr>
              <a:t>болоте северной Персии тонул человек. Он весь погрузился в трясину, и только голова его еще выглядывала. Несчастный орал во всю глотку, прося о помощи. Скоро целая толпа собралась на месте происшествия. Нашелся смельчак, пожелавший спасти тонущего. «Протяни мне руку! – кричал он ему. – Я вытащу тебя из </a:t>
            </a:r>
            <a:r>
              <a:rPr lang="ru-RU" sz="2200" dirty="0" smtClean="0">
                <a:solidFill>
                  <a:srgbClr val="002060"/>
                </a:solidFill>
              </a:rPr>
              <a:t>болота». </a:t>
            </a:r>
            <a:r>
              <a:rPr lang="ru-RU" sz="2200" dirty="0">
                <a:solidFill>
                  <a:srgbClr val="002060"/>
                </a:solidFill>
              </a:rPr>
              <a:t>Но тонущий взывал о помощи и ничего не делал для того, чтобы тот смог ему помочь. «Дай же мне руку» - все повторял ему человек. В ответ раздавались лишь жалобные крики о помощи. Тогда из толпы вышел еще один человек и сказал: «Ты же видишь, что он никак не может дать тебе руку. Протяни ему свою, тогда сможешь его спасти.»</a:t>
            </a:r>
          </a:p>
        </p:txBody>
      </p:sp>
    </p:spTree>
    <p:extLst>
      <p:ext uri="{BB962C8B-B14F-4D97-AF65-F5344CB8AC3E}">
        <p14:creationId xmlns="" xmlns:p14="http://schemas.microsoft.com/office/powerpoint/2010/main" val="5512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013176"/>
            <a:ext cx="8075240" cy="1368152"/>
          </a:xfrm>
        </p:spPr>
        <p:txBody>
          <a:bodyPr>
            <a:normAutofit/>
          </a:bodyPr>
          <a:lstStyle/>
          <a:p>
            <a:pPr marL="0" indent="0"/>
            <a:r>
              <a:rPr lang="ru-RU" sz="4000" dirty="0" smtClean="0"/>
              <a:t>Профилактика суицида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30352"/>
            <a:ext cx="8507288" cy="462684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 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«превенция» (профилактика) происходит от латинского «</a:t>
            </a:r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praevenire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— «предшествовать, предвосхищать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xmlns="" val="20237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01177" cy="12961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Уровни профилактической работы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920879" cy="5006015"/>
          </a:xfrm>
        </p:spPr>
        <p:txBody>
          <a:bodyPr>
            <a:normAutofit/>
          </a:bodyPr>
          <a:lstStyle/>
          <a:p>
            <a:pPr marL="360363" indent="-360363">
              <a:buClrTx/>
              <a:buSzPct val="100000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Первичная профилактика -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предупреждение факторов</a:t>
            </a:r>
            <a:r>
              <a:rPr lang="ru-RU" sz="2400" dirty="0" smtClean="0">
                <a:solidFill>
                  <a:srgbClr val="002060"/>
                </a:solidFill>
              </a:rPr>
              <a:t>, способствующих возникновению случаев суицида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2. Вторичная профилактика -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предоставление</a:t>
            </a:r>
            <a:r>
              <a:rPr lang="ru-RU" sz="2400" dirty="0">
                <a:solidFill>
                  <a:srgbClr val="002060"/>
                </a:solidFill>
              </a:rPr>
              <a:t> детям </a:t>
            </a:r>
            <a:r>
              <a:rPr lang="ru-RU" sz="2400" dirty="0" smtClean="0">
                <a:solidFill>
                  <a:srgbClr val="002060"/>
                </a:solidFill>
              </a:rPr>
              <a:t>с высоким риском суицидального поведения помогающих </a:t>
            </a:r>
            <a:r>
              <a:rPr lang="ru-RU" sz="2400" dirty="0">
                <a:solidFill>
                  <a:srgbClr val="002060"/>
                </a:solidFill>
              </a:rPr>
              <a:t>и поддерживающих услуг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3. Третичная профилактика -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деятельность </a:t>
            </a:r>
            <a:r>
              <a:rPr lang="ru-RU" sz="2400" b="1" dirty="0">
                <a:solidFill>
                  <a:srgbClr val="002060"/>
                </a:solidFill>
              </a:rPr>
              <a:t>по</a:t>
            </a:r>
            <a:r>
              <a:rPr lang="ru-RU" sz="2400" dirty="0">
                <a:solidFill>
                  <a:srgbClr val="002060"/>
                </a:solidFill>
              </a:rPr>
              <a:t> оказанию помощи и </a:t>
            </a:r>
            <a:r>
              <a:rPr lang="ru-RU" sz="2400" b="1" dirty="0">
                <a:solidFill>
                  <a:srgbClr val="002060"/>
                </a:solidFill>
              </a:rPr>
              <a:t>реабилитации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детей, совершивших попытку суицида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6140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1 уровень</a:t>
            </a:r>
          </a:p>
          <a:p>
            <a:pPr algn="ctr">
              <a:buNone/>
            </a:pPr>
            <a:endParaRPr lang="ru-RU" sz="3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5500" dirty="0" smtClean="0">
                <a:solidFill>
                  <a:srgbClr val="002060"/>
                </a:solidFill>
              </a:rPr>
              <a:t> </a:t>
            </a:r>
            <a:r>
              <a:rPr lang="ru-RU" sz="8800" dirty="0" smtClean="0">
                <a:solidFill>
                  <a:srgbClr val="002060"/>
                </a:solidFill>
              </a:rPr>
              <a:t>1.Популяризация знаний о суициде и о мерах помощи отчаявшемуся ребенку:</a:t>
            </a:r>
          </a:p>
          <a:p>
            <a:pPr>
              <a:buNone/>
            </a:pPr>
            <a:endParaRPr lang="ru-RU" sz="8800" dirty="0" smtClean="0">
              <a:solidFill>
                <a:srgbClr val="002060"/>
              </a:solidFill>
            </a:endParaRPr>
          </a:p>
          <a:p>
            <a:r>
              <a:rPr lang="ru-RU" sz="8800" dirty="0" smtClean="0">
                <a:solidFill>
                  <a:srgbClr val="002060"/>
                </a:solidFill>
              </a:rPr>
              <a:t>Организационные мероприятия:  педсоветы, консилиумы,   семинары, обсуждения в групповых дискуссиях,  круглые столы (для педагогов)</a:t>
            </a:r>
          </a:p>
          <a:p>
            <a:endParaRPr lang="ru-RU" altLang="ru-RU" sz="8800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altLang="ru-RU" sz="8800" dirty="0" smtClean="0">
                <a:solidFill>
                  <a:srgbClr val="002060"/>
                </a:solidFill>
              </a:rPr>
              <a:t>Родительские собрания, семинары  (родителей знакомят с информацией о причинах, факторах, динамике суицидального поведения, даются рекомендации, как заметить надвигающийся суицид, что делать, если у ребенка замечены признаки суицидального поведения)</a:t>
            </a:r>
          </a:p>
          <a:p>
            <a:endParaRPr lang="ru-RU" sz="8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Распространение буклетов (например: «Мифы и факторы о суициде», «Предвестники суицида» и т.д.)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Выпуск брошюр для специалистов (например, «Помоги отчаявшемуся человеку» с популярным изложением методики помощи при переживании горя, кризисной и суицидальной интервенции)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ru-RU" dirty="0" smtClean="0"/>
              <a:t>Профилактика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900" dirty="0" smtClean="0"/>
              <a:t>	</a:t>
            </a:r>
            <a:r>
              <a:rPr lang="ru-RU" sz="3900" b="1" dirty="0" smtClean="0">
                <a:solidFill>
                  <a:srgbClr val="002060"/>
                </a:solidFill>
              </a:rPr>
              <a:t>2</a:t>
            </a:r>
            <a:r>
              <a:rPr lang="ru-RU" sz="3800" b="1" dirty="0" smtClean="0">
                <a:solidFill>
                  <a:srgbClr val="002060"/>
                </a:solidFill>
              </a:rPr>
              <a:t> уровень</a:t>
            </a:r>
          </a:p>
          <a:p>
            <a:pPr marL="0" indent="0" algn="ctr">
              <a:buNone/>
            </a:pPr>
            <a:endParaRPr lang="ru-RU" sz="2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Выявление детей с суицидальными наклонностями, организация поддержки и помощи таким детям.</a:t>
            </a:r>
            <a:endParaRPr lang="ru-RU" b="1" dirty="0" smtClean="0"/>
          </a:p>
          <a:p>
            <a:pPr algn="ctr">
              <a:buNone/>
            </a:pPr>
            <a:endParaRPr lang="ru-RU" sz="3800" b="1" dirty="0" smtClean="0"/>
          </a:p>
          <a:p>
            <a:pPr>
              <a:buNone/>
            </a:pPr>
            <a:r>
              <a:rPr lang="ru-RU" sz="3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Профилактика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ДИАГНОСТИКА</a:t>
            </a:r>
          </a:p>
          <a:p>
            <a:r>
              <a:rPr lang="ru-RU" sz="2400" i="1" dirty="0" smtClean="0">
                <a:solidFill>
                  <a:srgbClr val="002060"/>
                </a:solidFill>
              </a:rPr>
              <a:t>Для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начальной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i="1" dirty="0" smtClean="0">
                <a:solidFill>
                  <a:srgbClr val="002060"/>
                </a:solidFill>
              </a:rPr>
              <a:t>школы</a:t>
            </a:r>
            <a:r>
              <a:rPr lang="ru-RU" sz="2400" dirty="0" smtClean="0">
                <a:solidFill>
                  <a:srgbClr val="002060"/>
                </a:solidFill>
              </a:rPr>
              <a:t>  - это изучение адаптации ребенка к школе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i="1" dirty="0" smtClean="0">
                <a:solidFill>
                  <a:srgbClr val="002060"/>
                </a:solidFill>
              </a:rPr>
              <a:t>Основная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школа</a:t>
            </a:r>
            <a:r>
              <a:rPr lang="ru-RU" sz="2400" dirty="0" smtClean="0">
                <a:solidFill>
                  <a:srgbClr val="002060"/>
                </a:solidFill>
              </a:rPr>
              <a:t> - это изучении  адаптации к новым условиям обучения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i="1" dirty="0" smtClean="0">
                <a:solidFill>
                  <a:srgbClr val="002060"/>
                </a:solidFill>
              </a:rPr>
              <a:t>В старшей 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i="1" dirty="0" smtClean="0">
                <a:solidFill>
                  <a:srgbClr val="002060"/>
                </a:solidFill>
              </a:rPr>
              <a:t>школе</a:t>
            </a:r>
            <a:r>
              <a:rPr lang="ru-RU" sz="2400" dirty="0" smtClean="0">
                <a:solidFill>
                  <a:srgbClr val="002060"/>
                </a:solidFill>
              </a:rPr>
              <a:t>  - это изучение профильной ориентации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 течение всего обучения проводится диагностика эмоционального состояния обучающихся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135937" cy="7191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Прогностическая таблица риска суицида у детей  и подростков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                         (А.Н. Волкова)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sz="2000" b="1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265533" name="Group 31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4024163064"/>
              </p:ext>
            </p:extLst>
          </p:nvPr>
        </p:nvGraphicFramePr>
        <p:xfrm>
          <a:off x="611560" y="600619"/>
          <a:ext cx="7993584" cy="5486400"/>
        </p:xfrm>
        <a:graphic>
          <a:graphicData uri="http://schemas.openxmlformats.org/drawingml/2006/table">
            <a:tbl>
              <a:tblPr/>
              <a:tblGrid>
                <a:gridCol w="583141"/>
                <a:gridCol w="5307369"/>
                <a:gridCol w="2103074"/>
              </a:tblGrid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Проблема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Утрата обоих родителей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Утрата одного из родителей или развод в семье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Тяжелая психологическая атмосфера в семье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Изоляция в детском коллективе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Несправедливые методы воспитания, подавление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Тяжелые соматические болезни, инвалидность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Отсутствие опоры на любящего взрослого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Неудачи в учебе, низкие школьные успехи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Акцентуации личности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Употребление алкоголя и наркотиков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Нарушение контроля, импульсивность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Низкая самооценка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Тяжело протекающий пубертат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6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67A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Пассивность, робость, несамостоятельность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57" name="Rectangle 318"/>
          <p:cNvSpPr>
            <a:spLocks noChangeArrowheads="1"/>
          </p:cNvSpPr>
          <p:nvPr/>
        </p:nvSpPr>
        <p:spPr bwMode="auto">
          <a:xfrm>
            <a:off x="438150" y="6085702"/>
            <a:ext cx="92281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Дети, набравшие более 25 баллов,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могут </a:t>
            </a:r>
            <a:r>
              <a:rPr lang="ru-RU" sz="2000" b="1" dirty="0">
                <a:solidFill>
                  <a:srgbClr val="002060"/>
                </a:solidFill>
              </a:rPr>
              <a:t>быть учтены в группе риска суицида.</a:t>
            </a:r>
          </a:p>
        </p:txBody>
      </p:sp>
    </p:spTree>
    <p:extLst>
      <p:ext uri="{BB962C8B-B14F-4D97-AF65-F5344CB8AC3E}">
        <p14:creationId xmlns="" xmlns:p14="http://schemas.microsoft.com/office/powerpoint/2010/main" val="11710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765175"/>
            <a:ext cx="7776864" cy="2473325"/>
          </a:xfrm>
        </p:spPr>
        <p:txBody>
          <a:bodyPr>
            <a:normAutofit/>
          </a:bodyPr>
          <a:lstStyle/>
          <a:p>
            <a:r>
              <a:rPr lang="ru-RU" altLang="ru-RU" sz="4000" b="1" dirty="0" smtClean="0">
                <a:ln>
                  <a:solidFill>
                    <a:srgbClr val="E17509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суицидального поведения детей</a:t>
            </a:r>
            <a:endParaRPr lang="ru-RU" altLang="ru-RU" sz="4000" b="1" dirty="0">
              <a:ln>
                <a:solidFill>
                  <a:srgbClr val="E17509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71600" y="3644900"/>
            <a:ext cx="7772400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4572000" indent="-4572000" algn="r"/>
            <a:r>
              <a:rPr lang="ru-RU" altLang="ru-RU" sz="2400" b="1" dirty="0" smtClean="0">
                <a:ln>
                  <a:solidFill>
                    <a:srgbClr val="E17509"/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Ведущая: Левина Л.М.</a:t>
            </a:r>
            <a:endParaRPr lang="ru-RU" altLang="ru-RU" sz="2400" b="1" dirty="0">
              <a:ln>
                <a:solidFill>
                  <a:srgbClr val="E17509"/>
                </a:solidFill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23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КОРРЕКЦИЯ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	Для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начальной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i="1" dirty="0" smtClean="0">
                <a:solidFill>
                  <a:srgbClr val="002060"/>
                </a:solidFill>
              </a:rPr>
              <a:t>школы</a:t>
            </a:r>
            <a:r>
              <a:rPr lang="ru-RU" sz="2400" dirty="0" smtClean="0">
                <a:solidFill>
                  <a:srgbClr val="002060"/>
                </a:solidFill>
              </a:rPr>
              <a:t>  - коррекция   страхов, тревог,    «школьной   боязни», преодоление  проблем,  связанных  с подготовленностью   к  обучению  в школе, повышение  заинтересованности  младших  школьников  в  учебной  деятельности,  развитие познавательной  и  учебной  мотивации,  самостоятельности  и  самоорганизации, творческих  способностей.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КОРРЕКЦИЯ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Для основной школы</a:t>
            </a:r>
            <a:r>
              <a:rPr lang="ru-RU" sz="2400" dirty="0" smtClean="0">
                <a:solidFill>
                  <a:srgbClr val="002060"/>
                </a:solidFill>
              </a:rPr>
              <a:t>  - коррекция страхов, тревог, формирование   жизненных   навыков, помощь    в    построении    отношений    с    родителями    и сверстниками, профилактика </a:t>
            </a:r>
            <a:r>
              <a:rPr lang="ru-RU" sz="2400" dirty="0" err="1" smtClean="0">
                <a:solidFill>
                  <a:srgbClr val="002060"/>
                </a:solidFill>
              </a:rPr>
              <a:t>девиантного</a:t>
            </a:r>
            <a:r>
              <a:rPr lang="ru-RU" sz="2400" dirty="0" smtClean="0">
                <a:solidFill>
                  <a:srgbClr val="002060"/>
                </a:solidFill>
              </a:rPr>
              <a:t>  поведения.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Для старшей школы – коррекция страхов и тревог, </a:t>
            </a:r>
            <a:r>
              <a:rPr lang="ru-RU" sz="2400" dirty="0" smtClean="0">
                <a:solidFill>
                  <a:srgbClr val="002060"/>
                </a:solidFill>
              </a:rPr>
              <a:t>помощь  в  профильной  ориентации  и  профессиональном самоопределении,    поддержка    в   решении    экзистенциональных    проблем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(самопознание,    поиск    смысла   жизни,   формирование    ценности    жизни,  достижение    личной    идентичности).</a:t>
            </a:r>
            <a:endParaRPr lang="ru-RU" sz="2400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109816"/>
          </a:xfrm>
        </p:spPr>
        <p:txBody>
          <a:bodyPr/>
          <a:lstStyle/>
          <a:p>
            <a:pPr algn="ctr"/>
            <a:r>
              <a:rPr lang="ru-RU" dirty="0" smtClean="0"/>
              <a:t>Профилактика суицида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Оказание детям социальной поддержки с помощью включения семьи, школы, друзей и т.д. </a:t>
            </a:r>
          </a:p>
          <a:p>
            <a:pPr marL="0" indent="0">
              <a:buNone/>
            </a:pPr>
            <a:endParaRPr lang="ru-RU" sz="3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Используются </a:t>
            </a:r>
            <a:r>
              <a:rPr lang="ru-RU" sz="3600" dirty="0" err="1" smtClean="0">
                <a:solidFill>
                  <a:srgbClr val="002060"/>
                </a:solidFill>
              </a:rPr>
              <a:t>психотехнологии</a:t>
            </a:r>
            <a:r>
              <a:rPr lang="ru-RU" sz="3600" dirty="0" smtClean="0">
                <a:solidFill>
                  <a:srgbClr val="002060"/>
                </a:solidFill>
              </a:rPr>
              <a:t> личностно-ориентированной терапии: индивидуальные    </a:t>
            </a:r>
            <a:r>
              <a:rPr lang="ru-RU" sz="3600" dirty="0" err="1" smtClean="0">
                <a:solidFill>
                  <a:srgbClr val="002060"/>
                </a:solidFill>
              </a:rPr>
              <a:t>психокоррекционные</a:t>
            </a:r>
            <a:r>
              <a:rPr lang="ru-RU" sz="3600" dirty="0" smtClean="0">
                <a:solidFill>
                  <a:srgbClr val="002060"/>
                </a:solidFill>
              </a:rPr>
              <a:t>    беседы,    групповая    психотерапия, аутотренинг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661248"/>
            <a:ext cx="7715200" cy="720080"/>
          </a:xfrm>
        </p:spPr>
        <p:txBody>
          <a:bodyPr>
            <a:noAutofit/>
          </a:bodyPr>
          <a:lstStyle/>
          <a:p>
            <a:r>
              <a:rPr lang="ru-RU" altLang="ru-RU" dirty="0" smtClean="0">
                <a:solidFill>
                  <a:srgbClr val="E17509"/>
                </a:solidFill>
                <a:latin typeface="Times New Roman" pitchFamily="18" charset="0"/>
              </a:rPr>
              <a:t/>
            </a:r>
            <a:br>
              <a:rPr lang="ru-RU" altLang="ru-RU" dirty="0" smtClean="0">
                <a:solidFill>
                  <a:srgbClr val="E17509"/>
                </a:solidFill>
                <a:latin typeface="Times New Roman" pitchFamily="18" charset="0"/>
              </a:rPr>
            </a:br>
            <a:r>
              <a:rPr lang="ru-RU" altLang="ru-RU" dirty="0" smtClean="0">
                <a:solidFill>
                  <a:srgbClr val="E17509"/>
                </a:solidFill>
                <a:latin typeface="Times New Roman" pitchFamily="18" charset="0"/>
              </a:rPr>
              <a:t/>
            </a:r>
            <a:br>
              <a:rPr lang="ru-RU" altLang="ru-RU" dirty="0" smtClean="0">
                <a:solidFill>
                  <a:srgbClr val="E17509"/>
                </a:solidFill>
                <a:latin typeface="Times New Roman" pitchFamily="18" charset="0"/>
              </a:rPr>
            </a:br>
            <a:r>
              <a:rPr lang="ru-RU" altLang="ru-RU" dirty="0" smtClean="0">
                <a:solidFill>
                  <a:srgbClr val="E17509"/>
                </a:solidFill>
                <a:latin typeface="Times New Roman" pitchFamily="18" charset="0"/>
              </a:rPr>
              <a:t>Профилактика суицида</a:t>
            </a: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51125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	</a:t>
            </a:r>
            <a:endParaRPr lang="ru-RU" altLang="ru-RU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ngsanaUPC" panose="02020603050405020304" pitchFamily="18" charset="-34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ru-RU" altLang="ru-RU" sz="9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gsanaUPC" panose="02020603050405020304" pitchFamily="18" charset="-34"/>
              </a:rPr>
              <a:t> </a:t>
            </a:r>
            <a:r>
              <a:rPr lang="ru-RU" altLang="ru-RU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gsanaUPC" panose="02020603050405020304" pitchFamily="18" charset="-34"/>
              </a:rPr>
              <a:t>1.Тренинг устойчивости к негативному социальному влиянию (развивает способность сказать «нет» в случае негативного давления сверстников).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altLang="ru-RU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gsanaUPC" panose="02020603050405020304" pitchFamily="18" charset="-34"/>
              </a:rPr>
              <a:t>2.Тренинг аффективно-ценностного обучения (формируются навыки принятия решения, повышается самооценка, стимулируются процессы самоопределения и развития позитивных ценностей). </a:t>
            </a:r>
          </a:p>
          <a:p>
            <a:pPr>
              <a:lnSpc>
                <a:spcPct val="120000"/>
              </a:lnSpc>
              <a:buNone/>
            </a:pPr>
            <a:r>
              <a:rPr lang="ru-RU" altLang="ru-RU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gsanaUPC" panose="02020603050405020304" pitchFamily="18" charset="-34"/>
              </a:rPr>
              <a:t>3. Тренинг формирования жизненных навыков (формируются умения общаться, поддерживать дружеские связи и конструктивно разрешать конфликты</a:t>
            </a:r>
            <a:r>
              <a:rPr lang="ru-RU" altLang="ru-RU" sz="9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gsanaUPC" panose="02020603050405020304" pitchFamily="18" charset="-34"/>
              </a:rPr>
              <a:t>).</a:t>
            </a:r>
            <a:r>
              <a:rPr lang="ru-RU" sz="800" dirty="0">
                <a:solidFill>
                  <a:srgbClr val="002060"/>
                </a:solidFill>
              </a:rPr>
              <a:t> Проведение </a:t>
            </a:r>
            <a:r>
              <a:rPr lang="ru-RU" sz="800" dirty="0" err="1">
                <a:solidFill>
                  <a:srgbClr val="002060"/>
                </a:solidFill>
              </a:rPr>
              <a:t>дебрифингов</a:t>
            </a:r>
            <a:r>
              <a:rPr lang="ru-RU" sz="800" dirty="0">
                <a:solidFill>
                  <a:srgbClr val="002060"/>
                </a:solidFill>
              </a:rPr>
              <a:t>  (одноразовая психологическая беседа с человеком, пережившим экстремальную ситуацию путём объяснения человеку что с ним произошло и выслушивания его точки зрения).</a:t>
            </a:r>
          </a:p>
          <a:p>
            <a:pPr>
              <a:lnSpc>
                <a:spcPct val="120000"/>
              </a:lnSpc>
              <a:buNone/>
            </a:pPr>
            <a:r>
              <a:rPr lang="ru-RU" sz="800" dirty="0">
                <a:solidFill>
                  <a:srgbClr val="002060"/>
                </a:solidFill>
              </a:rPr>
              <a:t>Проведение </a:t>
            </a:r>
            <a:r>
              <a:rPr lang="ru-RU" sz="800" dirty="0" err="1">
                <a:solidFill>
                  <a:srgbClr val="002060"/>
                </a:solidFill>
              </a:rPr>
              <a:t>дебрифингов</a:t>
            </a:r>
            <a:r>
              <a:rPr lang="ru-RU" sz="800" dirty="0">
                <a:solidFill>
                  <a:srgbClr val="002060"/>
                </a:solidFill>
              </a:rPr>
              <a:t>  (одноразовая психологическая беседа с человеком, пережившим экстремальную ситуацию путём объяснения человеку что с ним произошло и выслушивания его точки зрения).</a:t>
            </a:r>
          </a:p>
          <a:p>
            <a:pPr>
              <a:lnSpc>
                <a:spcPct val="120000"/>
              </a:lnSpc>
              <a:buFontTx/>
              <a:buNone/>
            </a:pPr>
            <a:endParaRPr lang="ru-RU" altLang="ru-RU" sz="9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3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73216"/>
            <a:ext cx="7895848" cy="69152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E17509"/>
                </a:solidFill>
              </a:rPr>
              <a:t>Профилактика суицида</a:t>
            </a:r>
            <a:endParaRPr lang="ru-RU" dirty="0">
              <a:solidFill>
                <a:srgbClr val="E1750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5365224" cy="43388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ru-RU" dirty="0" smtClean="0"/>
              <a:t>	</a:t>
            </a:r>
            <a:r>
              <a:rPr lang="ru-RU" sz="8600" b="1" dirty="0" smtClean="0">
                <a:solidFill>
                  <a:srgbClr val="002060"/>
                </a:solidFill>
              </a:rPr>
              <a:t>Активизация личностных ресурсов</a:t>
            </a:r>
          </a:p>
          <a:p>
            <a:pPr>
              <a:lnSpc>
                <a:spcPct val="120000"/>
              </a:lnSpc>
              <a:buFontTx/>
              <a:buNone/>
            </a:pPr>
            <a:endParaRPr lang="ru-RU" sz="51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altLang="ru-RU" sz="5100" dirty="0" smtClean="0">
                <a:solidFill>
                  <a:srgbClr val="002060"/>
                </a:solidFill>
              </a:rPr>
              <a:t>	</a:t>
            </a:r>
            <a:r>
              <a:rPr lang="ru-RU" altLang="ru-RU" sz="8000" dirty="0" smtClean="0">
                <a:solidFill>
                  <a:srgbClr val="002060"/>
                </a:solidFill>
              </a:rPr>
              <a:t>Активные </a:t>
            </a:r>
            <a:r>
              <a:rPr lang="ru-RU" altLang="ru-RU" sz="8000" dirty="0">
                <a:solidFill>
                  <a:srgbClr val="002060"/>
                </a:solidFill>
              </a:rPr>
              <a:t>занятия </a:t>
            </a:r>
            <a:r>
              <a:rPr lang="ru-RU" altLang="ru-RU" sz="8000" dirty="0" smtClean="0">
                <a:solidFill>
                  <a:srgbClr val="002060"/>
                </a:solidFill>
              </a:rPr>
              <a:t>детей спортом</a:t>
            </a:r>
            <a:r>
              <a:rPr lang="ru-RU" altLang="ru-RU" sz="8000" dirty="0">
                <a:solidFill>
                  <a:srgbClr val="002060"/>
                </a:solidFill>
              </a:rPr>
              <a:t>, их творческое самовыражение, участие в группах общения и личностного роста, арттерапия - всѐ это активизирует личностные ресурсы, в свою очередь обеспечивающие активность личности, еѐ здоровье и устойчивость к негативному внешнему </a:t>
            </a:r>
            <a:r>
              <a:rPr lang="ru-RU" altLang="ru-RU" sz="8000" dirty="0" smtClean="0">
                <a:solidFill>
                  <a:srgbClr val="002060"/>
                </a:solidFill>
              </a:rPr>
              <a:t> влиянию.</a:t>
            </a:r>
            <a:endParaRPr lang="ru-RU" altLang="ru-RU" sz="8000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51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ngsanaUPC" panose="02020603050405020304" pitchFamily="18" charset="-34"/>
            </a:endParaRPr>
          </a:p>
        </p:txBody>
      </p:sp>
      <p:pic>
        <p:nvPicPr>
          <p:cNvPr id="4" name="Picture 4" descr="x_8647c3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21"/>
          <a:stretch>
            <a:fillRect/>
          </a:stretch>
        </p:blipFill>
        <p:spPr bwMode="auto">
          <a:xfrm>
            <a:off x="6156176" y="1052736"/>
            <a:ext cx="2161888" cy="31977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429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8147248" cy="648072"/>
          </a:xfrm>
        </p:spPr>
        <p:txBody>
          <a:bodyPr/>
          <a:lstStyle/>
          <a:p>
            <a:pPr algn="ctr"/>
            <a:r>
              <a:rPr lang="ru-RU" dirty="0" smtClean="0"/>
              <a:t>Профилактика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1200" b="1" dirty="0" smtClean="0">
                <a:solidFill>
                  <a:srgbClr val="002060"/>
                </a:solidFill>
              </a:rPr>
              <a:t>	3 уровень</a:t>
            </a:r>
          </a:p>
          <a:p>
            <a:pPr algn="ctr">
              <a:buNone/>
            </a:pPr>
            <a:endParaRPr lang="ru-RU" sz="11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	Создание условий для проведения социально-психологической реабилитации детей, совершивших суицидальную попытку (предотвращение суицидальных попыток, снятие психологического напряжения в психотравмирующей ситуации, уменьшение психологической зависимости от причины, повлекшей суицидальное поведение, </a:t>
            </a:r>
          </a:p>
          <a:p>
            <a:pPr lvl="0"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	формирование компенсаторных механизмов поведения, формирование адекватного отношения к жизни и смерти). </a:t>
            </a:r>
          </a:p>
          <a:p>
            <a:pPr>
              <a:buNone/>
            </a:pPr>
            <a:endParaRPr lang="ru-RU" sz="9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9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51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5100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301208"/>
            <a:ext cx="7643192" cy="733832"/>
          </a:xfrm>
        </p:spPr>
        <p:txBody>
          <a:bodyPr/>
          <a:lstStyle/>
          <a:p>
            <a:r>
              <a:rPr lang="ru-RU" dirty="0" smtClean="0"/>
              <a:t>Профилактика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Реабилитационные  </a:t>
            </a:r>
            <a:r>
              <a:rPr lang="ru-RU" dirty="0" err="1" smtClean="0">
                <a:solidFill>
                  <a:srgbClr val="002060"/>
                </a:solidFill>
              </a:rPr>
              <a:t>психотехнологии</a:t>
            </a:r>
            <a:r>
              <a:rPr lang="ru-RU" dirty="0" smtClean="0">
                <a:solidFill>
                  <a:srgbClr val="002060"/>
                </a:solidFill>
              </a:rPr>
              <a:t>  (тренинги):  </a:t>
            </a:r>
            <a:r>
              <a:rPr lang="ru-RU" dirty="0" err="1" smtClean="0">
                <a:solidFill>
                  <a:srgbClr val="002060"/>
                </a:solidFill>
              </a:rPr>
              <a:t>транзактный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трансактный</a:t>
            </a:r>
            <a:r>
              <a:rPr lang="ru-RU" dirty="0" smtClean="0">
                <a:solidFill>
                  <a:srgbClr val="002060"/>
                </a:solidFill>
              </a:rPr>
              <a:t>) анализ, 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психодрама</a:t>
            </a:r>
            <a:r>
              <a:rPr lang="ru-RU" dirty="0" smtClean="0">
                <a:solidFill>
                  <a:srgbClr val="002060"/>
                </a:solidFill>
              </a:rPr>
              <a:t>,  интеллектуальный тренинг, тренинги  личностного  роста,  тренинг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рефлексии, ролевая игра и др.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 err="1" smtClean="0">
                <a:solidFill>
                  <a:srgbClr val="002060"/>
                </a:solidFill>
              </a:rPr>
              <a:t>Трансактный</a:t>
            </a:r>
            <a:r>
              <a:rPr lang="ru-RU" i="1" dirty="0" smtClean="0">
                <a:solidFill>
                  <a:srgbClr val="002060"/>
                </a:solidFill>
              </a:rPr>
              <a:t> анализ </a:t>
            </a:r>
            <a:r>
              <a:rPr lang="ru-RU" i="1" dirty="0">
                <a:solidFill>
                  <a:srgbClr val="002060"/>
                </a:solidFill>
              </a:rPr>
              <a:t>— это рациональный метод понимания поведения, основанный на заключении, что каждый человек может научиться доверять себе, думать за себя, принимать самостоятельные решения и открыто выражать свои </a:t>
            </a:r>
            <a:r>
              <a:rPr lang="ru-RU" i="1" dirty="0" smtClean="0">
                <a:solidFill>
                  <a:srgbClr val="002060"/>
                </a:solidFill>
              </a:rPr>
              <a:t>чувства (Э. Берн).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05064"/>
            <a:ext cx="8183880" cy="20299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Психолого-педагогическое сопровождение, направленное на профилактику суицидального поведения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58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467A"/>
                </a:solidFill>
              </a:rPr>
              <a:t>Уровни</a:t>
            </a:r>
          </a:p>
          <a:p>
            <a:pPr marL="249174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rgbClr val="00467A"/>
                </a:solidFill>
              </a:rPr>
              <a:t>«Я сам» — уровень личности</a:t>
            </a:r>
          </a:p>
          <a:p>
            <a:pPr marL="249174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rgbClr val="00467A"/>
                </a:solidFill>
              </a:rPr>
              <a:t>«Равный  —   равному» – уровень сверстников </a:t>
            </a:r>
          </a:p>
          <a:p>
            <a:pPr marL="249174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rgbClr val="00467A"/>
                </a:solidFill>
              </a:rPr>
              <a:t> «Видеть, слышать, понимать» – уровень </a:t>
            </a:r>
            <a:r>
              <a:rPr lang="ru-RU" dirty="0" err="1" smtClean="0">
                <a:solidFill>
                  <a:srgbClr val="00467A"/>
                </a:solidFill>
              </a:rPr>
              <a:t>педколлектива</a:t>
            </a:r>
            <a:endParaRPr lang="ru-RU" b="1" dirty="0">
              <a:solidFill>
                <a:srgbClr val="00467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13176"/>
            <a:ext cx="7787208" cy="10218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Психолого-педагогическое сопровождение -1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453650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«Я сам»</a:t>
            </a:r>
            <a:r>
              <a:rPr lang="ru-RU" sz="2000" dirty="0" smtClean="0">
                <a:solidFill>
                  <a:srgbClr val="002060"/>
                </a:solidFill>
              </a:rPr>
              <a:t> - предполагает  индивидуальное, в том числе, кризисное  сопровождение.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Стратегические  цели превентивной работы на  данном уровне – это  развитие личности ребенка,  в том числе: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осознание собственных  ценностей и смысла существования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развитие уверенности в себе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развитие навыков успешного взаимодействия с окружающими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 развитие навыков постановки  и умений, необходимых  для достижения поставленных  целей,  и  как  итог  — формирование  созидательной  и  активной жизненной позиции.</a:t>
            </a:r>
          </a:p>
          <a:p>
            <a:pPr marL="0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None/>
            </a:pPr>
            <a:endParaRPr lang="ru-RU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147248" cy="877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Психолого-педагогическое сопровождение – 2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586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На уровне  </a:t>
            </a:r>
            <a:r>
              <a:rPr lang="ru-RU" i="1" dirty="0" smtClean="0">
                <a:solidFill>
                  <a:srgbClr val="002060"/>
                </a:solidFill>
              </a:rPr>
              <a:t>«Равный</a:t>
            </a:r>
            <a:r>
              <a:rPr lang="ru-RU" dirty="0" smtClean="0">
                <a:solidFill>
                  <a:srgbClr val="002060"/>
                </a:solidFill>
              </a:rPr>
              <a:t> - </a:t>
            </a:r>
            <a:r>
              <a:rPr lang="ru-RU" i="1" dirty="0" smtClean="0">
                <a:solidFill>
                  <a:srgbClr val="002060"/>
                </a:solidFill>
              </a:rPr>
              <a:t>равному»</a:t>
            </a:r>
            <a:r>
              <a:rPr lang="ru-RU" dirty="0" smtClean="0">
                <a:solidFill>
                  <a:srgbClr val="002060"/>
                </a:solidFill>
              </a:rPr>
              <a:t> рекомендуется  обучать    активных   подростков просветительской  деятельности  в  среде  ровесников, научить их распространять  витальные  принципы  среди  своих сверстников и не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только  не  попасть  под  негативное  влияние,  но  и  самому  стать  </a:t>
            </a:r>
            <a:r>
              <a:rPr lang="ru-RU" smtClean="0">
                <a:solidFill>
                  <a:srgbClr val="002060"/>
                </a:solidFill>
              </a:rPr>
              <a:t>источником негативного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влияния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83480"/>
            <a:ext cx="8147248" cy="821784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 на будущее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39604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467A"/>
                </a:solidFill>
              </a:rPr>
              <a:t>Проблема суицида, как никогда, остро стоит в нашем </a:t>
            </a:r>
            <a:r>
              <a:rPr lang="ru-RU" b="1" dirty="0" smtClean="0">
                <a:solidFill>
                  <a:srgbClr val="00467A"/>
                </a:solidFill>
              </a:rPr>
              <a:t>обществе. </a:t>
            </a:r>
          </a:p>
          <a:p>
            <a:pPr marL="0" indent="0">
              <a:buNone/>
            </a:pPr>
            <a:endParaRPr lang="ru-RU" dirty="0" smtClean="0">
              <a:solidFill>
                <a:srgbClr val="00467A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467A"/>
                </a:solidFill>
              </a:rPr>
              <a:t>Китайцы </a:t>
            </a:r>
            <a:r>
              <a:rPr lang="ru-RU" i="1" dirty="0">
                <a:solidFill>
                  <a:srgbClr val="00467A"/>
                </a:solidFill>
              </a:rPr>
              <a:t>говорят, что предсказывать очень трудно, в особенности, если это касается </a:t>
            </a:r>
            <a:r>
              <a:rPr lang="ru-RU" i="1" dirty="0" smtClean="0">
                <a:solidFill>
                  <a:srgbClr val="00467A"/>
                </a:solidFill>
              </a:rPr>
              <a:t>будущего.</a:t>
            </a:r>
          </a:p>
          <a:p>
            <a:pPr marL="0" indent="0">
              <a:buNone/>
            </a:pPr>
            <a:endParaRPr lang="ru-RU" dirty="0" smtClean="0">
              <a:solidFill>
                <a:srgbClr val="00467A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467A"/>
                </a:solidFill>
              </a:rPr>
              <a:t>Прогнозируется</a:t>
            </a:r>
            <a:r>
              <a:rPr lang="ru-RU" dirty="0">
                <a:solidFill>
                  <a:srgbClr val="00467A"/>
                </a:solidFill>
              </a:rPr>
              <a:t>, что к 2020 году суицид выйдет на второе место в мире как причина смерти, обойдя рак и уступая только сердечно-сосудистым заболеваниям</a:t>
            </a:r>
            <a:r>
              <a:rPr lang="ru-RU" dirty="0" smtClean="0">
                <a:solidFill>
                  <a:srgbClr val="00467A"/>
                </a:solidFill>
              </a:rPr>
              <a:t>.</a:t>
            </a:r>
            <a:endParaRPr lang="ru-RU" sz="2400" dirty="0">
              <a:solidFill>
                <a:srgbClr val="00467A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57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941168"/>
            <a:ext cx="8363272" cy="10938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Психолого-педагогическое сопровождение – 3 уровень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i="1" dirty="0" smtClean="0">
                <a:solidFill>
                  <a:srgbClr val="002060"/>
                </a:solidFill>
              </a:rPr>
              <a:t>На уровне  </a:t>
            </a:r>
            <a:r>
              <a:rPr lang="ru-RU" sz="2200" dirty="0" smtClean="0">
                <a:solidFill>
                  <a:srgbClr val="002060"/>
                </a:solidFill>
              </a:rPr>
              <a:t>  </a:t>
            </a:r>
            <a:r>
              <a:rPr lang="ru-RU" sz="2200" i="1" dirty="0" smtClean="0">
                <a:solidFill>
                  <a:srgbClr val="002060"/>
                </a:solidFill>
              </a:rPr>
              <a:t>педагогического коллектива – формирование </a:t>
            </a:r>
            <a:r>
              <a:rPr lang="ru-RU" sz="2200" dirty="0" smtClean="0">
                <a:solidFill>
                  <a:srgbClr val="002060"/>
                </a:solidFill>
              </a:rPr>
              <a:t>  навыков  раннего  распознавания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суицидального   поведения  несовершеннолетних.    Вместе   с  тем  невозможно строить   эффективную   систему   профилактики   без   тщательной   проработки проблемы   самого   учителя   (который,   как   все   специалисты   помогающих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профессий,   склонен   к   эмоциональному   выгоранию). 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Для педагогов должны проводиться мероприятия, направленные на профилактику эмоционального выгорания.</a:t>
            </a:r>
          </a:p>
          <a:p>
            <a:pPr marL="249174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None/>
            </a:pP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941168"/>
            <a:ext cx="8363272" cy="10938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Психолого-педагогическое сопровождение – 3 уровень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Каждый  педагог должен  представлять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ответы на  5 вопросов: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1)   «Что делать?»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2)   «Каким образом ?»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3)   «На каких основаниях?»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4)   «Ради чего?»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5)   «Как поддержать ребёнка и вселить желание жить?»</a:t>
            </a:r>
          </a:p>
          <a:p>
            <a:pPr marL="249174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None/>
            </a:pP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Психолого-педагогическое сопровождение – 3 уровень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692696"/>
            <a:ext cx="8183880" cy="40256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solidFill>
                  <a:srgbClr val="002060"/>
                </a:solidFill>
              </a:rPr>
              <a:t>Применительно   к  профилактике  суицидального  поведения  это  означает: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Иметь  системные представления о сущностной характеристике суицидального  поведения (факторах суицидального  риска, о предвестниках суицида)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О видах профилактики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О способах   совладения   с   проблемной   ситуацией   и   тех   ресурсах, которыми располагает сам ребенок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О  ресурсах,   которые   может   использовать   сам   педагог   в   качестве поддержки детей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О возможностях      получения      помощи в   преодолении   кризиса   (с   указанием   мест   ее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получения).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921"/>
            <a:ext cx="8280920" cy="22499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AD75"/>
                </a:solidFill>
              </a:rPr>
              <a:t>В рамках образовательного учреждения </a:t>
            </a:r>
            <a:br>
              <a:rPr lang="ru-RU" sz="2800" b="1" dirty="0" smtClean="0">
                <a:solidFill>
                  <a:srgbClr val="FFAD75"/>
                </a:solidFill>
              </a:rPr>
            </a:br>
            <a:r>
              <a:rPr lang="ru-RU" sz="2800" b="1" dirty="0" smtClean="0">
                <a:solidFill>
                  <a:srgbClr val="FFAD75"/>
                </a:solidFill>
              </a:rPr>
              <a:t>организация работы по профилактике детского суицида включает </a:t>
            </a:r>
            <a:r>
              <a:rPr lang="ru-RU" sz="2800" b="1" dirty="0">
                <a:solidFill>
                  <a:srgbClr val="FFAD75"/>
                </a:solidFill>
              </a:rPr>
              <a:t>в себя</a:t>
            </a:r>
            <a:r>
              <a:rPr lang="ru-RU" sz="2800" dirty="0">
                <a:solidFill>
                  <a:srgbClr val="FFAD75"/>
                </a:solidFill>
              </a:rPr>
              <a:t>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2060848"/>
            <a:ext cx="7560840" cy="4392488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rgbClr val="000099"/>
                </a:solidFill>
              </a:rPr>
              <a:t> </a:t>
            </a:r>
            <a:r>
              <a:rPr lang="ru-RU" dirty="0" smtClean="0">
                <a:solidFill>
                  <a:srgbClr val="00467A"/>
                </a:solidFill>
              </a:rPr>
              <a:t>Работу с семьей</a:t>
            </a:r>
          </a:p>
          <a:p>
            <a:pPr marL="742950" indent="-742950">
              <a:buClr>
                <a:srgbClr val="002060"/>
              </a:buClr>
              <a:buSzPct val="100000"/>
              <a:buFont typeface="+mj-lt"/>
              <a:buAutoNum type="arabicPeriod"/>
            </a:pPr>
            <a:endParaRPr lang="ru-RU" dirty="0" smtClean="0">
              <a:solidFill>
                <a:srgbClr val="00467A"/>
              </a:solidFill>
            </a:endParaRPr>
          </a:p>
          <a:p>
            <a:pPr marL="742950" indent="-742950">
              <a:buClr>
                <a:srgbClr val="002060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rgbClr val="00467A"/>
                </a:solidFill>
              </a:rPr>
              <a:t> Работу с обучающимися (индивидуальную и групповую)</a:t>
            </a:r>
          </a:p>
          <a:p>
            <a:pPr marL="742950" indent="-742950">
              <a:buClr>
                <a:srgbClr val="002060"/>
              </a:buClr>
              <a:buSzPct val="100000"/>
              <a:buNone/>
            </a:pPr>
            <a:endParaRPr lang="ru-RU" dirty="0" smtClean="0">
              <a:solidFill>
                <a:srgbClr val="00467A"/>
              </a:solidFill>
            </a:endParaRPr>
          </a:p>
          <a:p>
            <a:pPr marL="742950" indent="-74295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ru-RU" dirty="0" smtClean="0">
                <a:solidFill>
                  <a:srgbClr val="00467A"/>
                </a:solidFill>
              </a:rPr>
              <a:t> Работу с педагогами </a:t>
            </a:r>
          </a:p>
        </p:txBody>
      </p:sp>
    </p:spTree>
    <p:extLst>
      <p:ext uri="{BB962C8B-B14F-4D97-AF65-F5344CB8AC3E}">
        <p14:creationId xmlns="" xmlns:p14="http://schemas.microsoft.com/office/powerpoint/2010/main" val="99884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183880" cy="4509120"/>
          </a:xfrm>
        </p:spPr>
        <p:txBody>
          <a:bodyPr>
            <a:noAutofit/>
          </a:bodyPr>
          <a:lstStyle/>
          <a:p>
            <a:pPr>
              <a:buNone/>
            </a:pPr>
            <a:endParaRPr lang="ru-RU" altLang="ru-RU" sz="4400" b="1" dirty="0" smtClean="0"/>
          </a:p>
          <a:p>
            <a:pPr>
              <a:buNone/>
            </a:pPr>
            <a:endParaRPr lang="ru-RU" altLang="ru-RU" sz="4400" b="1" dirty="0" smtClean="0"/>
          </a:p>
          <a:p>
            <a:pPr algn="ctr">
              <a:buNone/>
            </a:pPr>
            <a:r>
              <a:rPr lang="en-US" altLang="ru-RU" sz="4400" b="1" dirty="0" smtClean="0"/>
              <a:t> </a:t>
            </a:r>
            <a:r>
              <a:rPr lang="ru-RU" altLang="ru-RU" sz="4400" b="1" dirty="0" smtClean="0">
                <a:solidFill>
                  <a:srgbClr val="002060"/>
                </a:solidFill>
              </a:rPr>
              <a:t>Психологический смысл суицида и наиболее значимые его характеристики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147248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Что такое суицид?</a:t>
            </a:r>
            <a:endParaRPr lang="ru-RU" sz="4400" dirty="0"/>
          </a:p>
        </p:txBody>
      </p:sp>
      <p:pic>
        <p:nvPicPr>
          <p:cNvPr id="1026" name="Picture 2" descr="C:\Users\1\Desktop\к сем суицид\file2_html_m19afbe3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2952328" cy="2857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953324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62375"/>
            <a:r>
              <a:rPr lang="ru-RU" sz="3600" b="1" dirty="0" smtClean="0">
                <a:solidFill>
                  <a:srgbClr val="002060"/>
                </a:solidFill>
              </a:rPr>
              <a:t>Самоуби́йство</a:t>
            </a:r>
            <a:r>
              <a:rPr lang="ru-RU" sz="3600" dirty="0" smtClean="0">
                <a:solidFill>
                  <a:srgbClr val="002060"/>
                </a:solidFill>
              </a:rPr>
              <a:t>,</a:t>
            </a:r>
          </a:p>
          <a:p>
            <a:pPr marL="3762375"/>
            <a:r>
              <a:rPr lang="ru-RU" sz="3600" dirty="0" smtClean="0">
                <a:solidFill>
                  <a:srgbClr val="002060"/>
                </a:solidFill>
              </a:rPr>
              <a:t> </a:t>
            </a:r>
            <a:r>
              <a:rPr lang="ru-RU" sz="3600" b="1" dirty="0" smtClean="0">
                <a:solidFill>
                  <a:srgbClr val="002060"/>
                </a:solidFill>
              </a:rPr>
              <a:t>суици́д</a:t>
            </a:r>
            <a:r>
              <a:rPr lang="ru-RU" sz="3600" dirty="0" smtClean="0">
                <a:solidFill>
                  <a:srgbClr val="002060"/>
                </a:solidFill>
              </a:rPr>
              <a:t> - </a:t>
            </a:r>
            <a:r>
              <a:rPr lang="ru-RU" sz="3200" dirty="0" smtClean="0">
                <a:solidFill>
                  <a:srgbClr val="002060"/>
                </a:solidFill>
              </a:rPr>
              <a:t>преднамеренное лишение себя жизни, как правило, самостоятельное и добровольное. </a:t>
            </a:r>
            <a:endParaRPr lang="ru-RU" sz="3200" baseline="30000" dirty="0" smtClean="0">
              <a:solidFill>
                <a:srgbClr val="002060"/>
              </a:solidFill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2961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776864" cy="2473325"/>
          </a:xfrm>
        </p:spPr>
        <p:txBody>
          <a:bodyPr/>
          <a:lstStyle/>
          <a:p>
            <a:r>
              <a:rPr lang="ru-RU" altLang="ru-RU" sz="4000" b="1" dirty="0" smtClean="0"/>
              <a:t>Психологический смысл суицида:</a:t>
            </a:r>
            <a:endParaRPr lang="ru-RU" altLang="ru-RU" sz="4000" b="1" dirty="0"/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1042988" y="3429000"/>
            <a:ext cx="7772400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ru-RU" altLang="ru-RU" sz="3200" dirty="0">
                <a:solidFill>
                  <a:srgbClr val="002060"/>
                </a:solidFill>
              </a:rPr>
              <a:t>Отреагирование аффекта, снятие эмоционального напряжения, уход от ситуации, в которой </a:t>
            </a:r>
            <a:r>
              <a:rPr lang="ru-RU" altLang="ru-RU" sz="3200" dirty="0" smtClean="0">
                <a:solidFill>
                  <a:srgbClr val="002060"/>
                </a:solidFill>
              </a:rPr>
              <a:t>человек оказывается </a:t>
            </a:r>
            <a:endParaRPr lang="ru-RU" alt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71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>
                  <a:solidFill>
                    <a:srgbClr val="E17509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Подростковый суицид</a:t>
            </a:r>
            <a:endParaRPr lang="ru-RU" dirty="0">
              <a:ln>
                <a:solidFill>
                  <a:srgbClr val="E17509"/>
                </a:solidFill>
              </a:ln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99000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  <a:tabLst>
                <a:tab pos="92075" algn="l"/>
              </a:tabLst>
              <a:defRPr/>
            </a:pPr>
            <a:r>
              <a:rPr lang="ru-RU" altLang="ru-RU" sz="1800" dirty="0"/>
              <a:t>	</a:t>
            </a:r>
            <a:r>
              <a:rPr lang="ru-RU" altLang="ru-RU" sz="2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Для подростков характерны:</a:t>
            </a:r>
          </a:p>
          <a:p>
            <a:pPr algn="just" eaLnBrk="1" hangingPunct="1">
              <a:defRPr/>
            </a:pPr>
            <a:r>
              <a:rPr lang="ru-RU" altLang="ru-RU" sz="2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повышенная впечатлительность и внушаемость </a:t>
            </a:r>
          </a:p>
          <a:p>
            <a:pPr algn="just" eaLnBrk="1" hangingPunct="1">
              <a:defRPr/>
            </a:pPr>
            <a:r>
              <a:rPr lang="ru-RU" altLang="ru-RU" sz="2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способность ярко чувствовать и переживать</a:t>
            </a:r>
          </a:p>
          <a:p>
            <a:pPr algn="just" eaLnBrk="1" hangingPunct="1">
              <a:defRPr/>
            </a:pPr>
            <a:r>
              <a:rPr lang="ru-RU" altLang="ru-RU" sz="2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 склонность к колебаниям настроения</a:t>
            </a:r>
          </a:p>
          <a:p>
            <a:pPr algn="just" eaLnBrk="1" hangingPunct="1">
              <a:defRPr/>
            </a:pPr>
            <a:r>
              <a:rPr lang="ru-RU" altLang="ru-RU" sz="2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 слабость критики</a:t>
            </a:r>
          </a:p>
          <a:p>
            <a:pPr algn="just" eaLnBrk="1" hangingPunct="1">
              <a:defRPr/>
            </a:pPr>
            <a:r>
              <a:rPr lang="ru-RU" altLang="ru-RU" sz="2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 эгоцентрическая устремленность</a:t>
            </a:r>
          </a:p>
          <a:p>
            <a:pPr algn="just" eaLnBrk="1" hangingPunct="1">
              <a:defRPr/>
            </a:pPr>
            <a:r>
              <a:rPr lang="ru-RU" altLang="ru-RU" sz="2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 импульсивность в принятии решения </a:t>
            </a:r>
          </a:p>
          <a:p>
            <a:pPr algn="just" eaLnBrk="1" hangingPunct="1">
              <a:defRPr/>
            </a:pPr>
            <a:r>
              <a:rPr lang="ru-RU" altLang="ru-RU" sz="2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повышенная склонность к самоанализу, пессимистической оценке окружающего и своей личности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ru-RU" altLang="ru-RU" sz="2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Нередки случаи, когда самоубийство подростков вызывается гневом, протестом, злобой или желанием наказать себя и других</a:t>
            </a:r>
          </a:p>
        </p:txBody>
      </p:sp>
    </p:spTree>
    <p:extLst>
      <p:ext uri="{BB962C8B-B14F-4D97-AF65-F5344CB8AC3E}">
        <p14:creationId xmlns="" xmlns:p14="http://schemas.microsoft.com/office/powerpoint/2010/main" val="33238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dirty="0">
                <a:ln>
                  <a:solidFill>
                    <a:srgbClr val="E17509"/>
                  </a:solidFill>
                </a:ln>
              </a:rPr>
              <a:t>Особенности суицидального поведения </a:t>
            </a:r>
            <a:r>
              <a:rPr lang="ru-RU" altLang="ru-RU" dirty="0" smtClean="0">
                <a:ln>
                  <a:solidFill>
                    <a:srgbClr val="E17509"/>
                  </a:solidFill>
                </a:ln>
              </a:rPr>
              <a:t>подростков</a:t>
            </a:r>
            <a:endParaRPr lang="ru-RU" altLang="ru-RU" dirty="0">
              <a:ln>
                <a:solidFill>
                  <a:srgbClr val="E17509"/>
                </a:solidFill>
              </a:ln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В подростковых коллективах суицидальные действия часто совершаются </a:t>
            </a:r>
            <a:r>
              <a:rPr lang="ru-RU" altLang="ru-RU" b="1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</a:rPr>
              <a:t>сериями</a:t>
            </a:r>
            <a:r>
              <a:rPr lang="ru-RU" altLang="ru-RU" b="1" dirty="0" smtClean="0">
                <a:ln>
                  <a:solidFill>
                    <a:schemeClr val="tx1"/>
                  </a:solidFill>
                </a:ln>
                <a:solidFill>
                  <a:srgbClr val="E17509"/>
                </a:solidFill>
              </a:rPr>
              <a:t> </a:t>
            </a: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вследствие выраженности у подростков реакции имитации</a:t>
            </a:r>
          </a:p>
          <a:p>
            <a:pPr eaLnBrk="1" hangingPunct="1"/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Суицидальные действия могут совершаться по </a:t>
            </a:r>
            <a:r>
              <a:rPr lang="ru-RU" altLang="ru-RU" b="1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</a:rPr>
              <a:t>механизму подражания героям книг или фильмов</a:t>
            </a:r>
          </a:p>
        </p:txBody>
      </p:sp>
    </p:spTree>
    <p:extLst>
      <p:ext uri="{BB962C8B-B14F-4D97-AF65-F5344CB8AC3E}">
        <p14:creationId xmlns="" xmlns:p14="http://schemas.microsoft.com/office/powerpoint/2010/main" val="25324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dirty="0">
                <a:ln>
                  <a:solidFill>
                    <a:srgbClr val="E17509"/>
                  </a:solidFill>
                </a:ln>
              </a:rPr>
              <a:t>Особенности суицидального поведения </a:t>
            </a:r>
            <a:r>
              <a:rPr lang="ru-RU" altLang="ru-RU" dirty="0" smtClean="0">
                <a:ln>
                  <a:solidFill>
                    <a:srgbClr val="E17509"/>
                  </a:solidFill>
                </a:ln>
              </a:rPr>
              <a:t>подростков</a:t>
            </a:r>
            <a:endParaRPr lang="ru-RU" altLang="ru-RU" dirty="0">
              <a:ln>
                <a:solidFill>
                  <a:srgbClr val="E17509"/>
                </a:solidFill>
              </a:ln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484784"/>
            <a:ext cx="8183562" cy="3233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Подростки часто рассматривают суицидальные попытки как своеобразную, но подконтрольную взрослым игру, оставаясь в глубине души уверенными, что те не разрешат им довести суицид до конца.</a:t>
            </a:r>
            <a:endParaRPr lang="ru-RU" altLang="ru-RU" b="1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74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196752"/>
            <a:ext cx="5482952" cy="403244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  <a:effectLst/>
                <a:latin typeface="+mn-lt"/>
              </a:rPr>
              <a:t>Главный государственный санитарный врач </a:t>
            </a:r>
            <a:r>
              <a:rPr lang="ru-RU" sz="2400" b="0" dirty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  <a:effectLst/>
                <a:latin typeface="+mn-lt"/>
              </a:rPr>
              <a:t>РФ </a:t>
            </a:r>
            <a:r>
              <a:rPr lang="ru-RU" sz="2400" b="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  <a:effectLst/>
                <a:latin typeface="+mn-lt"/>
              </a:rPr>
              <a:t>академик </a:t>
            </a:r>
            <a:r>
              <a:rPr lang="ru-RU" sz="2400" b="0" dirty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  <a:effectLst/>
                <a:latin typeface="+mn-lt"/>
              </a:rPr>
              <a:t>РАМН </a:t>
            </a:r>
            <a:r>
              <a:rPr lang="ru-RU" sz="2400" b="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  <a:effectLst/>
                <a:latin typeface="+mn-lt"/>
              </a:rPr>
              <a:t>Геннадий Онищенко: </a:t>
            </a:r>
            <a:r>
              <a:rPr lang="ru-RU" sz="2400" b="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  <a:effectLst/>
                <a:latin typeface="+mn-lt"/>
                <a:ea typeface="Verdana" pitchFamily="34" charset="0"/>
                <a:cs typeface="Verdana" pitchFamily="34" charset="0"/>
              </a:rPr>
              <a:t>«Во </a:t>
            </a:r>
            <a:r>
              <a:rPr lang="ru-RU" sz="2400" b="0" dirty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  <a:effectLst/>
                <a:latin typeface="+mn-lt"/>
                <a:ea typeface="Verdana" pitchFamily="34" charset="0"/>
                <a:cs typeface="Verdana" pitchFamily="34" charset="0"/>
              </a:rPr>
              <a:t>всем мире суицид входит в десятку ведущих причин смерти населения. Но еще никогда Россия не занимала первое место в Европе по количеству самоубийств среди детей и подростков. Лидерство со знаком </a:t>
            </a:r>
            <a:r>
              <a:rPr lang="ru-RU" sz="2400" b="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  <a:effectLst/>
                <a:latin typeface="+mn-lt"/>
                <a:ea typeface="Verdana" pitchFamily="34" charset="0"/>
                <a:cs typeface="Verdana" pitchFamily="34" charset="0"/>
              </a:rPr>
              <a:t>«минус» (2014 год).</a:t>
            </a:r>
            <a:endParaRPr lang="ru-RU" sz="2400" b="0" dirty="0">
              <a:ln>
                <a:solidFill>
                  <a:schemeClr val="tx1"/>
                </a:solidFill>
              </a:ln>
              <a:solidFill>
                <a:srgbClr val="00467A"/>
              </a:solidFill>
              <a:effectLst/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Объект 3" descr="http://cdnimg.rg.ru/pril/article/75/19/12/14_on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2535003" cy="446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0132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>
                  <a:solidFill>
                    <a:srgbClr val="E17509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Формы суицидального поведения</a:t>
            </a:r>
            <a:endParaRPr lang="ru-RU" dirty="0">
              <a:ln>
                <a:solidFill>
                  <a:srgbClr val="E17509"/>
                </a:solidFill>
              </a:ln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2365518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943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суицидальных тенденций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Мысли, замыслы, намерения – прямые или косвенные признаки, свидетельствующие о снижении ценности собственной жизни, утрате ее смысла и о желании жить.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На этом этапе психологом ведется работа в русле кризисной интервенции (краткосрочного терапевтического вмешательства)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суицидальных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На этапе суицидальных действий психологом осуществляется процедура суицидальной интервенции.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Главная задача суицидальной интервенции состоит в том, чтобы удержать человека в живых, а не в том, чтобы переделать структуру личности человека или излечить его от нервно-психических расстройств. Это- самое важное условие проведения суицидальной интервенции, без которого все остальные усилия психотерапии и методы оказания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помощи оказываются недействительными.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</a:t>
            </a:r>
            <a:r>
              <a:rPr lang="ru-RU" dirty="0" err="1" smtClean="0"/>
              <a:t>постсуицидального</a:t>
            </a:r>
            <a:r>
              <a:rPr lang="ru-RU" dirty="0" smtClean="0"/>
              <a:t> кризиса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30352"/>
            <a:ext cx="8363272" cy="48428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Этот этап продолжается от момента совершения суицидной попытки до полного исчезновения суицидных тенденций, иногда характеризующихся цикличностью проявления. Этот этап охватывает состояние психического кризиса суицидента, признаки которого и их выраженность могут быть различными.  На этом этапе психологом осуществляется поственция и вторичная превенция суицидального поведения. Поственция является системой мер, направленных на преодоление психического кризиса и адресованных не только выжившему суициденту, но и его окружению. Вторичная превенция заключается в предупреждении повторных суицидальных попыток.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23528" y="332656"/>
            <a:ext cx="8491860" cy="5785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</a:t>
            </a:r>
            <a:r>
              <a:rPr lang="ru-RU" alt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</a:t>
            </a:r>
            <a:r>
              <a:rPr lang="ru-RU" alt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всех суицидов - поиск решения стоящей перед человеком проблемы, вызывающей страдания.</a:t>
            </a:r>
          </a:p>
          <a:p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Общей </a:t>
            </a:r>
            <a:r>
              <a:rPr lang="ru-RU" alt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задачей</a:t>
            </a:r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всех суицидов является прекращение потока сознания невыносимой боли. </a:t>
            </a:r>
          </a:p>
          <a:p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Отчаявшемуся человеку приходит в голову мысль о возможности прекращения сознания в качестве выхода из ситуации. Идея постепенно разворачивается в активный суицидальный сценарий.</a:t>
            </a:r>
          </a:p>
        </p:txBody>
      </p:sp>
    </p:spTree>
    <p:extLst>
      <p:ext uri="{BB962C8B-B14F-4D97-AF65-F5344CB8AC3E}">
        <p14:creationId xmlns="" xmlns:p14="http://schemas.microsoft.com/office/powerpoint/2010/main" val="69040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Общим </a:t>
            </a:r>
            <a:r>
              <a:rPr lang="ru-RU" alt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стимулом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суициде является невыносимая психическая (душевная) боль.</a:t>
            </a:r>
          </a:p>
          <a:p>
            <a:pPr marL="0" indent="0">
              <a:buNone/>
            </a:pPr>
            <a:r>
              <a:rPr lang="ru-RU" dirty="0" smtClean="0"/>
              <a:t>Если прекращение сознания – это то, к чему стремится </a:t>
            </a:r>
            <a:r>
              <a:rPr lang="ru-RU" dirty="0" err="1" smtClean="0"/>
              <a:t>суицидент</a:t>
            </a:r>
            <a:r>
              <a:rPr lang="ru-RU" dirty="0" smtClean="0"/>
              <a:t>, то </a:t>
            </a:r>
            <a:r>
              <a:rPr lang="ru-RU" b="1" dirty="0" smtClean="0"/>
              <a:t>невыносимая душевная боль </a:t>
            </a:r>
            <a:r>
              <a:rPr lang="ru-RU" dirty="0" smtClean="0"/>
              <a:t>является тем, от чего он убегает. </a:t>
            </a:r>
            <a:r>
              <a:rPr lang="ru-RU" b="1" dirty="0" smtClean="0"/>
              <a:t>Если снизить интенсивность страданий, даже незначительно, то человек сделает выбор в пользу жизни.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1" y="692696"/>
            <a:ext cx="8064698" cy="1800225"/>
          </a:xfrm>
        </p:spPr>
        <p:txBody>
          <a:bodyPr>
            <a:normAutofit fontScale="90000"/>
          </a:bodyPr>
          <a:lstStyle/>
          <a:p>
            <a:pPr algn="just"/>
            <a:r>
              <a:rPr lang="ru-RU" altLang="ru-RU" sz="2800" b="1" dirty="0" smtClean="0">
                <a:ln>
                  <a:solidFill>
                    <a:srgbClr val="E17509"/>
                  </a:solidFill>
                </a:ln>
              </a:rPr>
              <a:t>Душевная </a:t>
            </a:r>
            <a:r>
              <a:rPr lang="ru-RU" altLang="ru-RU" sz="2800" b="1" dirty="0">
                <a:ln>
                  <a:solidFill>
                    <a:srgbClr val="E17509"/>
                  </a:solidFill>
                </a:ln>
              </a:rPr>
              <a:t>боль, которая проявляется общими эмоциями беспомощности и безнадежности и возникает при длительном неудовлетворении </a:t>
            </a:r>
            <a:r>
              <a:rPr lang="ru-RU" altLang="ru-RU" sz="2800" b="1" dirty="0" smtClean="0">
                <a:ln>
                  <a:solidFill>
                    <a:srgbClr val="E17509"/>
                  </a:solidFill>
                </a:ln>
              </a:rPr>
              <a:t>потребностей </a:t>
            </a:r>
            <a:r>
              <a:rPr lang="ru-RU" altLang="ru-RU" sz="2800" b="1" dirty="0">
                <a:ln>
                  <a:solidFill>
                    <a:srgbClr val="E17509"/>
                  </a:solidFill>
                </a:ln>
              </a:rPr>
              <a:t>: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539750" y="2780928"/>
            <a:ext cx="8280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SzPct val="104000"/>
              <a:buFont typeface="Arial" panose="020B0604020202020204" pitchFamily="34" charset="0"/>
              <a:buChar char="•"/>
            </a:pPr>
            <a:r>
              <a:rPr lang="ru-RU" altLang="ru-RU" sz="24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altLang="ru-RU" sz="2400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Потребность в любви и принятии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Потребность в обретении контроля над ситуацией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Потребность восстановить самооценку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Потребность уйти от одиночества (ощущения разрушенных значимых отношений)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Потребность выразить гнев, ярость или враждебность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12886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Борюсь с мучительным недугом, борюсь - до скрежета зубов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/>
            </a:r>
            <a:br>
              <a:rPr 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</a:b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/Н.А.Некрасов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/</a:t>
            </a:r>
          </a:p>
          <a:p>
            <a:pPr marL="0" indent="0">
              <a:buNone/>
            </a:pPr>
            <a:endParaRPr lang="ru-RU" dirty="0">
              <a:ln>
                <a:solidFill>
                  <a:schemeClr val="tx1"/>
                </a:solidFill>
              </a:ln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Чем мы умнее, тем менее понимаем смысл жизни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/>
            </a:r>
            <a:br>
              <a:rPr 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</a:b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/Л.Н.Толстой/</a:t>
            </a:r>
          </a:p>
          <a:p>
            <a:pPr marL="0" indent="0">
              <a:buNone/>
            </a:pPr>
            <a:endParaRPr lang="ru-RU" dirty="0" smtClean="0">
              <a:ln>
                <a:solidFill>
                  <a:schemeClr val="tx1"/>
                </a:solidFill>
              </a:ln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Эпиграфом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вынесены строчки из произведений двух гениальных классиков русской литературы, которые удивительно точно, как ни что другое, определяют суицидальное поведение: душевная боль и смысл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0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611560" y="620688"/>
            <a:ext cx="7808960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Общим</a:t>
            </a:r>
            <a:r>
              <a:rPr lang="ru-RU" alt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стрессором</a:t>
            </a:r>
            <a:r>
              <a:rPr lang="ru-RU" alt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при суициде являются</a:t>
            </a:r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фрустрированные психологические </a:t>
            </a:r>
            <a:r>
              <a:rPr lang="ru-RU" alt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потребности. </a:t>
            </a:r>
            <a:r>
              <a:rPr lang="ru-RU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Суицид кажется логичным </a:t>
            </a:r>
            <a:r>
              <a:rPr lang="ru-RU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фрустрированному</a:t>
            </a:r>
            <a:r>
              <a:rPr lang="ru-RU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человеку, так как он не видит иного способа удовлетворения своих важных психологических потребностей и избавления от состояния фрустрации. Если удовлетворить </a:t>
            </a:r>
            <a:r>
              <a:rPr lang="ru-RU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фрустрированные</a:t>
            </a:r>
            <a:r>
              <a:rPr lang="ru-RU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потребности, то </a:t>
            </a:r>
            <a:r>
              <a:rPr lang="ru-RU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суиицид</a:t>
            </a:r>
            <a:r>
              <a:rPr lang="ru-RU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не возникает.</a:t>
            </a:r>
            <a:endParaRPr lang="ru-RU" altLang="ru-RU" dirty="0">
              <a:solidFill>
                <a:srgbClr val="000099"/>
              </a:solidFill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69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4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Общими</a:t>
            </a:r>
            <a:r>
              <a:rPr lang="ru-RU" alt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суицидальными эмоциями </a:t>
            </a:r>
            <a:r>
              <a:rPr lang="ru-RU" altLang="ru-RU" sz="24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являются</a:t>
            </a: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беспомощность-безнадежность.</a:t>
            </a: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При работе с человеком, находящимся в душевном смятении с явными суицидальными тенденциями, нецелесообразно использовать увещевания, разъяснительные беседы, порицание или оказывать давление: это либо не эффективно, либо даже усиливает суицидальные тенденции. Снижение их интенсивности достигается не прямым воздействием, а путем уменьшения эмоционального напряжения. Основной принцип терапии: чтобы снизить интенсивность суицидальных тенденций, следует снизить эмоциональное напряжение.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805264"/>
            <a:ext cx="7535808" cy="432048"/>
          </a:xfrm>
        </p:spPr>
        <p:txBody>
          <a:bodyPr>
            <a:normAutofit fontScale="90000"/>
          </a:bodyPr>
          <a:lstStyle/>
          <a:p>
            <a:endParaRPr lang="ru-RU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548680"/>
            <a:ext cx="5688632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27 </a:t>
            </a: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мая 2014 года </a:t>
            </a: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президент </a:t>
            </a: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России Путин В.В </a:t>
            </a: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на заседании </a:t>
            </a: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Координационного совета </a:t>
            </a: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отметил, что  </a:t>
            </a: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число подростковых суицидов уменьшилось вдвое за пять </a:t>
            </a: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лет, но подчеркнул</a:t>
            </a: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, что эта страшная проблема все еще </a:t>
            </a: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существует. </a:t>
            </a: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НЕОБХОДИМО УСИЛИТЬ ВНИМАНИЕ К ЭМОЦИОНАЛЬНОМУ СОСТОЯНИЮ ДЕТЕЙ СО СТОРОНЫ РОДИТЕЛЕЙ И УЧИТЕЛЕЙ. </a:t>
            </a:r>
          </a:p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Директор </a:t>
            </a: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Научного центра здоровья детей РАМН, глава исполкома Союза педиатров России Александр Баранов сообщил, что смертность среди подростков в России в три раза выше, чем в европейских </a:t>
            </a:r>
            <a:r>
              <a:rPr lang="ru-RU" sz="2000" dirty="0" smtClean="0">
                <a:ln>
                  <a:solidFill>
                    <a:schemeClr val="tx1"/>
                  </a:solidFill>
                </a:ln>
                <a:solidFill>
                  <a:srgbClr val="00467A"/>
                </a:solidFill>
              </a:rPr>
              <a:t>странах.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rgbClr val="00467A"/>
              </a:solidFill>
            </a:endParaRPr>
          </a:p>
        </p:txBody>
      </p:sp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80070"/>
            <a:ext cx="2520280" cy="2592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6292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755576" y="908720"/>
            <a:ext cx="8059812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ru-RU" altLang="ru-RU" sz="26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Общим</a:t>
            </a:r>
            <a:r>
              <a:rPr lang="ru-RU" alt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600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внутренним отношением </a:t>
            </a:r>
            <a:r>
              <a:rPr lang="ru-RU" altLang="ru-RU" sz="26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суициду является</a:t>
            </a:r>
            <a:r>
              <a:rPr lang="ru-RU" altLang="ru-RU" sz="26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600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амбивалентность</a:t>
            </a:r>
            <a:r>
              <a:rPr lang="ru-RU" alt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altLang="ru-RU" sz="26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одновременное желание жить и желание умереть.</a:t>
            </a:r>
          </a:p>
          <a:p>
            <a:r>
              <a:rPr lang="ru-RU" altLang="ru-RU" sz="2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Общим </a:t>
            </a:r>
            <a:r>
              <a:rPr lang="ru-RU" altLang="ru-RU" sz="2600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состоянием психики</a:t>
            </a:r>
            <a:r>
              <a:rPr lang="ru-RU" altLang="ru-RU" sz="2600" b="1" dirty="0" smtClean="0">
                <a:ln>
                  <a:solidFill>
                    <a:srgbClr val="E17509"/>
                  </a:solidFill>
                </a:ln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6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является</a:t>
            </a:r>
            <a:r>
              <a:rPr lang="ru-RU" alt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600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сужение когнитивной</a:t>
            </a:r>
            <a:r>
              <a:rPr lang="ru-RU" alt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6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сферы. Сознание становится «туннельным» – варианты выбора поведения, обычно доступные сознанию человека, резко ограничиваются. Важно противодействовать сужению мыслей суицидента, стремясь раздвинуть психические шоры и увеличить варианты выбора. </a:t>
            </a:r>
          </a:p>
        </p:txBody>
      </p:sp>
    </p:spTree>
    <p:extLst>
      <p:ext uri="{BB962C8B-B14F-4D97-AF65-F5344CB8AC3E}">
        <p14:creationId xmlns="" xmlns:p14="http://schemas.microsoft.com/office/powerpoint/2010/main" val="37861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Состояние паники доводит сознание до дихотомического мышления: либо какое-то особое, почти волшебное, разрешение ситуации, либо прекращение потока сознания и боли: все или ничего.</a:t>
            </a:r>
          </a:p>
          <a:p>
            <a:pPr marL="0" indent="0">
              <a:buNone/>
            </a:pPr>
            <a:r>
              <a:rPr lang="ru-RU" dirty="0" smtClean="0"/>
              <a:t>Системы поддержки личности, близкие люди, значимые знакомые не помещаются в рамки «туннельного» сознания. </a:t>
            </a:r>
            <a:r>
              <a:rPr lang="ru-RU" b="1" dirty="0" smtClean="0"/>
              <a:t>Следовательно, любая попытка спасти или помочь должна обязательно учитывать патологическое сужение когнитивной сферы </a:t>
            </a:r>
            <a:r>
              <a:rPr lang="ru-RU" b="1" dirty="0" err="1" smtClean="0"/>
              <a:t>суицидента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95536" y="0"/>
            <a:ext cx="8132440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ru-RU" altLang="ru-RU" sz="32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Общим</a:t>
            </a:r>
            <a:r>
              <a:rPr lang="ru-RU" altLang="ru-RU" sz="3200" dirty="0" smtClean="0"/>
              <a:t> </a:t>
            </a:r>
            <a:r>
              <a:rPr lang="ru-RU" altLang="ru-RU" sz="3200" b="1" dirty="0" smtClean="0">
                <a:solidFill>
                  <a:srgbClr val="E17509"/>
                </a:solidFill>
              </a:rPr>
              <a:t>действием </a:t>
            </a:r>
            <a:r>
              <a:rPr lang="ru-RU" altLang="ru-RU" sz="32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при суициде является </a:t>
            </a:r>
            <a:r>
              <a:rPr lang="ru-RU" altLang="ru-RU" sz="3200" b="1" dirty="0" smtClean="0">
                <a:solidFill>
                  <a:srgbClr val="E17509"/>
                </a:solidFill>
              </a:rPr>
              <a:t>бегство (</a:t>
            </a:r>
            <a:r>
              <a:rPr lang="ru-RU" altLang="ru-RU" sz="3200" b="1" dirty="0" err="1" smtClean="0">
                <a:solidFill>
                  <a:srgbClr val="E17509"/>
                </a:solidFill>
              </a:rPr>
              <a:t>эгрессия</a:t>
            </a:r>
            <a:r>
              <a:rPr lang="ru-RU" altLang="ru-RU" sz="3200" b="1" dirty="0" smtClean="0">
                <a:solidFill>
                  <a:srgbClr val="E17509"/>
                </a:solidFill>
              </a:rPr>
              <a:t>).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Человек намерен уйти из зоны бедствия. К вариантам </a:t>
            </a:r>
            <a:r>
              <a:rPr lang="ru-RU" altLang="ru-RU" sz="2800" b="1" dirty="0" err="1" smtClean="0">
                <a:solidFill>
                  <a:srgbClr val="002060"/>
                </a:solidFill>
              </a:rPr>
              <a:t>эгрессии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относится уход из дома, армии. Суицид является предельным, окончательным бегством. Суицид можно предотвратить, закрывая выходы – например, отбирая у человека пистолет, - или путем уменьшения силы потребности человека в уходе из жизни.</a:t>
            </a:r>
            <a:endParaRPr lang="ru-RU" altLang="ru-RU" sz="28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8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755576" y="1268760"/>
            <a:ext cx="777240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ru-RU" altLang="ru-RU" sz="32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Общим</a:t>
            </a:r>
            <a:r>
              <a:rPr lang="ru-RU" altLang="ru-RU" sz="3200" dirty="0" smtClean="0"/>
              <a:t> </a:t>
            </a:r>
            <a:r>
              <a:rPr lang="ru-RU" altLang="ru-RU" sz="3200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</a:rPr>
              <a:t>коммуникативным актом</a:t>
            </a:r>
            <a:r>
              <a:rPr lang="ru-RU" altLang="ru-RU" sz="3200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</a:rPr>
              <a:t> </a:t>
            </a:r>
            <a:r>
              <a:rPr lang="ru-RU" altLang="ru-RU" sz="32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при суициде является </a:t>
            </a:r>
            <a:r>
              <a:rPr lang="ru-RU" altLang="ru-RU" sz="3200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</a:rPr>
              <a:t>сообщение о намерении</a:t>
            </a:r>
            <a:r>
              <a:rPr lang="ru-RU" altLang="ru-RU" sz="3200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</a:rPr>
              <a:t>.</a:t>
            </a:r>
            <a:r>
              <a:rPr lang="ru-RU" altLang="ru-RU" sz="3200" dirty="0" smtClean="0">
                <a:solidFill>
                  <a:schemeClr val="accent1"/>
                </a:solidFill>
              </a:rPr>
              <a:t> </a:t>
            </a:r>
            <a:r>
              <a:rPr lang="ru-RU" altLang="ru-RU" sz="32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Люди, готовящиеся к суициду, сознательно и безотчетно подают сигналы бедствия: жалуются на беспомощность, взывают о поддержке, заговаривают о смерти. </a:t>
            </a:r>
          </a:p>
        </p:txBody>
      </p:sp>
    </p:spTree>
    <p:extLst>
      <p:ext uri="{BB962C8B-B14F-4D97-AF65-F5344CB8AC3E}">
        <p14:creationId xmlns="" xmlns:p14="http://schemas.microsoft.com/office/powerpoint/2010/main" val="3308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589588"/>
            <a:ext cx="8183562" cy="5762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Виды суицидов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404813"/>
            <a:ext cx="8183563" cy="4968875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	</a:t>
            </a:r>
            <a:endParaRPr lang="ru-RU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4270423861"/>
              </p:ext>
            </p:extLst>
          </p:nvPr>
        </p:nvGraphicFramePr>
        <p:xfrm>
          <a:off x="1403648" y="692696"/>
          <a:ext cx="621635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099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8937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n>
                  <a:solidFill>
                    <a:srgbClr val="E17509"/>
                  </a:solidFill>
                </a:ln>
              </a:rPr>
              <a:t>Истинный суицид</a:t>
            </a:r>
            <a:endParaRPr lang="ru-RU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44035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705228" cy="3240360"/>
          </a:xfrm>
        </p:spPr>
        <p:txBody>
          <a:bodyPr/>
          <a:lstStyle/>
          <a:p>
            <a:pPr marL="36513" indent="0" algn="just" eaLnBrk="1" hangingPunct="1">
              <a:buFont typeface="Wingdings 2" pitchFamily="18" charset="2"/>
              <a:buNone/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Подросток действительно имеет твердое намерение покончить с жизнью и обычно тщательно все планирует. Если попытка оказывается неудачной, он со временем повторяет ее.</a:t>
            </a:r>
          </a:p>
          <a:p>
            <a:pPr marL="36513" indent="0" eaLnBrk="1" hangingPunct="1">
              <a:buFont typeface="Wingdings 2" pitchFamily="18" charset="2"/>
              <a:buNone/>
            </a:pPr>
            <a:endParaRPr lang="ru-RU" alt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0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8937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n>
                  <a:solidFill>
                    <a:srgbClr val="E17509"/>
                  </a:solidFill>
                </a:ln>
              </a:rPr>
              <a:t>Аффективный суицид</a:t>
            </a:r>
            <a:endParaRPr lang="ru-RU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45059" name="Объект 2"/>
          <p:cNvSpPr>
            <a:spLocks noGrp="1"/>
          </p:cNvSpPr>
          <p:nvPr>
            <p:ph idx="1"/>
          </p:nvPr>
        </p:nvSpPr>
        <p:spPr>
          <a:xfrm>
            <a:off x="395288" y="1196752"/>
            <a:ext cx="6192936" cy="3953098"/>
          </a:xfrm>
        </p:spPr>
        <p:txBody>
          <a:bodyPr>
            <a:normAutofit/>
          </a:bodyPr>
          <a:lstStyle/>
          <a:p>
            <a:pPr marL="36513" indent="0" eaLnBrk="1" hangingPunct="1">
              <a:buFont typeface="Wingdings 2" pitchFamily="18" charset="2"/>
              <a:buNone/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Совершается в </a:t>
            </a:r>
          </a:p>
          <a:p>
            <a:pPr marL="36513" indent="0" eaLnBrk="1" hangingPunct="1">
              <a:buFont typeface="Wingdings 2" pitchFamily="18" charset="2"/>
              <a:buNone/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состоянии аффекта, под влиянием сильных, но сиюминутных чувств. Если попытка самоубийства неудачна, подросток, скорее всего, не будет ее повторять.</a:t>
            </a:r>
          </a:p>
        </p:txBody>
      </p:sp>
      <p:pic>
        <p:nvPicPr>
          <p:cNvPr id="45060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506" y="980728"/>
            <a:ext cx="204083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62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8937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n>
                  <a:solidFill>
                    <a:srgbClr val="E17509"/>
                  </a:solidFill>
                </a:ln>
              </a:rPr>
              <a:t>Демонстративный суицид</a:t>
            </a:r>
            <a:endParaRPr lang="ru-RU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46083" name="Объект 2"/>
          <p:cNvSpPr>
            <a:spLocks noGrp="1"/>
          </p:cNvSpPr>
          <p:nvPr>
            <p:ph idx="1"/>
          </p:nvPr>
        </p:nvSpPr>
        <p:spPr>
          <a:xfrm>
            <a:off x="395288" y="692150"/>
            <a:ext cx="4968800" cy="4457700"/>
          </a:xfrm>
        </p:spPr>
        <p:txBody>
          <a:bodyPr>
            <a:normAutofit fontScale="92500"/>
          </a:bodyPr>
          <a:lstStyle/>
          <a:p>
            <a:pPr marL="36513" indent="0" eaLnBrk="1" hangingPunct="1">
              <a:buFont typeface="Wingdings 2" pitchFamily="18" charset="2"/>
              <a:buNone/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В этом случае подросток не собирается на самом деле убивать себя, его цель — стать замеченным. Попытки самоубийства обычно многократные, </a:t>
            </a:r>
          </a:p>
          <a:p>
            <a:pPr marL="36513" indent="0" eaLnBrk="1" hangingPunct="1">
              <a:buFont typeface="Wingdings 2" pitchFamily="18" charset="2"/>
              <a:buNone/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но истинным </a:t>
            </a:r>
          </a:p>
          <a:p>
            <a:pPr marL="36513" indent="0" eaLnBrk="1" hangingPunct="1">
              <a:buFont typeface="Wingdings 2" pitchFamily="18" charset="2"/>
              <a:buNone/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самоубийством </a:t>
            </a:r>
          </a:p>
          <a:p>
            <a:pPr marL="36513" indent="0" eaLnBrk="1" hangingPunct="1">
              <a:buFont typeface="Wingdings 2" pitchFamily="18" charset="2"/>
              <a:buNone/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они заканчиваются </a:t>
            </a:r>
          </a:p>
          <a:p>
            <a:pPr marL="36513" indent="0" eaLnBrk="1" hangingPunct="1">
              <a:buFont typeface="Wingdings 2" pitchFamily="18" charset="2"/>
              <a:buNone/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случайно.</a:t>
            </a:r>
          </a:p>
        </p:txBody>
      </p:sp>
      <p:pic>
        <p:nvPicPr>
          <p:cNvPr id="4608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680" y="1444511"/>
            <a:ext cx="2867844" cy="191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238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>
                <a:ln>
                  <a:solidFill>
                    <a:srgbClr val="E17509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Особенности суицидального поведения детей и подростков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836613"/>
            <a:ext cx="7848600" cy="3887787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По способу суицидальной попытки нельзя судить о ее серьезности (по этой причине все суицидальные попытки в детско-подростковом возрасте следует рассматривать как </a:t>
            </a:r>
            <a:r>
              <a:rPr lang="ru-RU" altLang="ru-RU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истинные</a:t>
            </a:r>
            <a:endParaRPr lang="ru-RU" altLang="ru-RU" b="1" dirty="0">
              <a:ln>
                <a:solidFill>
                  <a:srgbClr val="E17509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Часто </a:t>
            </a:r>
            <a:r>
              <a:rPr lang="ru-RU" alt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не сформировано представление о смерти, может сохраняться </a:t>
            </a:r>
            <a:r>
              <a:rPr lang="ru-RU" altLang="ru-RU" b="1" dirty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вера в ее обратимость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Несерьезность,</a:t>
            </a:r>
            <a:r>
              <a:rPr lang="ru-RU" altLang="ru-RU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dirty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мимолетность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dirty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(с точки зрения взрослых) мотивов суицида </a:t>
            </a:r>
          </a:p>
        </p:txBody>
      </p:sp>
    </p:spTree>
    <p:extLst>
      <p:ext uri="{BB962C8B-B14F-4D97-AF65-F5344CB8AC3E}">
        <p14:creationId xmlns="" xmlns:p14="http://schemas.microsoft.com/office/powerpoint/2010/main" val="3357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Мотивы суицида</a:t>
            </a:r>
            <a:endParaRPr lang="ru-RU" alt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4"/>
            <a:ext cx="8496944" cy="46805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Призыв к помощи (хочет помощи, поддержки, внимания и т.п.)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Протест (протестует против невнимания, отсутствия любви, понимания и т.п.)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Избегание (хочет уйти от проблем, избежать причин)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Самонаказание (особенно, если есть чувство вины)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Отказ (отказ от насилия, навязывания своих убеждений – как правило, при наличии «высокой, сверхценной» идеи, отказываюсь жить так, как хотят от меня другие)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alt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7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05064"/>
            <a:ext cx="8687936" cy="1944216"/>
          </a:xfrm>
        </p:spPr>
        <p:txBody>
          <a:bodyPr>
            <a:noAutofit/>
          </a:bodyPr>
          <a:lstStyle/>
          <a:p>
            <a:r>
              <a:rPr lang="ru-RU" sz="3200" dirty="0" smtClean="0">
                <a:ln>
                  <a:solidFill>
                    <a:srgbClr val="E17509"/>
                  </a:solidFill>
                </a:ln>
              </a:rPr>
              <a:t>Статистика по фактам суицида, поступившим в   Службу межведомственного взаимодействия</a:t>
            </a:r>
            <a:endParaRPr lang="ru-RU" sz="3200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01528" cy="3330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 1 января 2013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E17509"/>
                </a:solidFill>
              </a:rPr>
              <a:t>(2014)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года по 31 декабря 2013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E17509"/>
                </a:solidFill>
              </a:rPr>
              <a:t>(2014)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 года совершен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</a:rPr>
              <a:t> 31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E17509"/>
                </a:solidFill>
              </a:rPr>
              <a:t>(33)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суицид, </a:t>
            </a:r>
          </a:p>
          <a:p>
            <a:pPr marL="0" indent="0">
              <a:buNone/>
            </a:pPr>
            <a:r>
              <a:rPr lang="ru-RU" sz="4000" dirty="0" smtClean="0">
                <a:ln>
                  <a:solidFill>
                    <a:schemeClr val="tx1"/>
                  </a:solidFill>
                </a:ln>
              </a:rPr>
              <a:t>93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E17509"/>
                </a:solidFill>
              </a:rPr>
              <a:t>(84)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суицидальные попытки</a:t>
            </a:r>
            <a:endParaRPr lang="ru-RU" sz="4000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4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«Я надеюсь, что ты не замышляешь самоубийство?». </a:t>
            </a:r>
            <a:r>
              <a:rPr lang="ru-RU" sz="2000" dirty="0" smtClean="0">
                <a:solidFill>
                  <a:srgbClr val="002060"/>
                </a:solidFill>
              </a:rPr>
              <a:t>Если ребенок ответит: «Нет», - то вам, скорее всего, не удастся помочь в разрешении суицидального кризиса.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Лучший способ вмешаться в кризис, это заботливо задать прямой вопрос: </a:t>
            </a:r>
            <a:r>
              <a:rPr lang="ru-RU" sz="2000" b="1" dirty="0" smtClean="0">
                <a:solidFill>
                  <a:srgbClr val="002060"/>
                </a:solidFill>
              </a:rPr>
              <a:t>«Ты думаешь о самоубийстве?» </a:t>
            </a:r>
            <a:r>
              <a:rPr lang="ru-RU" sz="2000" dirty="0" smtClean="0">
                <a:solidFill>
                  <a:srgbClr val="002060"/>
                </a:solidFill>
              </a:rPr>
              <a:t>Ребенок согласится обсудить эту запретную тему, он почувствует облегчение, и ему дается возможность понять свои чувства и достичь катарсиса.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«С каких пор ты считаешь свою жизнь столь безнадежной? Kaк ты думаешь, почему у тебя появились эти чувства?»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Чтобы помочь суициденту разобраться в своих мыслях, можно иногда перефразировать, повторить наиболее существенные его ответы: </a:t>
            </a:r>
            <a:r>
              <a:rPr lang="ru-RU" sz="2000" b="1" dirty="0" smtClean="0">
                <a:solidFill>
                  <a:srgbClr val="002060"/>
                </a:solidFill>
              </a:rPr>
              <a:t>«Иными словами, ты говоришь..».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Ваше согласие выслушать ребенка будет большим облегчением для него.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Надо помнить, что ребенок  испытывает боязнь, что его осудят. 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8778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sz="2200" dirty="0" smtClean="0">
                <a:solidFill>
                  <a:srgbClr val="002060"/>
                </a:solidFill>
              </a:rPr>
              <a:t>Одна из наиболее важных задач профилактики суицидов состоит в том, чтобы помочь определить источник психического дискомфорта. Это может быть трудным, поскольку «питательной средой» суицида является секретность.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2200" dirty="0" smtClean="0">
                <a:solidFill>
                  <a:srgbClr val="002060"/>
                </a:solidFill>
              </a:rPr>
              <a:t>Наиболее подходящими вопросами для стимуляции дискуссии могут быть: </a:t>
            </a:r>
            <a:r>
              <a:rPr lang="ru-RU" sz="2200" b="1" dirty="0" smtClean="0">
                <a:solidFill>
                  <a:srgbClr val="002060"/>
                </a:solidFill>
              </a:rPr>
              <a:t>«Что с тобой случилось за последнее время? Когда ты почувствовал себя хуже? Что произошло в твоей жизни с тех пор, как возникли эти перемены? К кому из окружающих они имели отношение?»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2200" dirty="0" smtClean="0">
                <a:solidFill>
                  <a:srgbClr val="002060"/>
                </a:solidFill>
              </a:rPr>
              <a:t>Ребенка следует подтолкнуть к тому, чтобы он идентифицировал проблему и, как можно точнее определил, что ее усугубляет.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19268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dirty="0" smtClean="0">
                <a:solidFill>
                  <a:srgbClr val="002060"/>
                </a:solidFill>
              </a:rPr>
              <a:t>Ребенка необходимо уверить, что он может говорить о чувствах без стеснения, даже о таких отрицательных эмоциях, как ненависть, горечь или желание отомстить. Если ребенок все же не решается проявить свои сокровенные чувства, то, возможно, вам удастся навести на ответ, заметив: </a:t>
            </a:r>
            <a:r>
              <a:rPr lang="ru-RU" b="1" dirty="0" smtClean="0">
                <a:solidFill>
                  <a:srgbClr val="002060"/>
                </a:solidFill>
              </a:rPr>
              <a:t>«Мне кажется, ты очень расстроен», — или: «По моему мнению, ты сейчас заплачешь». Имеет смысл также сказать: «Ты все-таки взволнован. Может, если ты поделишься своими проблемами со мной, я постараюсь понять тебя».</a:t>
            </a: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792088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«Подумай, ведь ты же живешь гораздо лучше других людей; тебе бы следовало благодарить судьбу».</a:t>
            </a:r>
            <a:r>
              <a:rPr lang="ru-RU" sz="2400" dirty="0" smtClean="0">
                <a:solidFill>
                  <a:srgbClr val="002060"/>
                </a:solidFill>
              </a:rPr>
              <a:t> Это сразу блокирует дальнейшее обсуждение; такие замечания вызывают у ребенка еще большую подавленность.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«Ты понимаешь, какие несчастья и позор ты навлечешь на свою семью?» </a:t>
            </a:r>
            <a:r>
              <a:rPr lang="ru-RU" sz="2400" dirty="0" smtClean="0">
                <a:solidFill>
                  <a:srgbClr val="002060"/>
                </a:solidFill>
              </a:rPr>
              <a:t>Вступая в дискуссию с подавленным ребенком, вы можете не только проиграть спор, но и потерять его самого.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Суицидальный ребенок с презрением относится к замечаниям типа: </a:t>
            </a:r>
            <a:r>
              <a:rPr lang="ru-RU" sz="3800" b="1" dirty="0" smtClean="0">
                <a:solidFill>
                  <a:srgbClr val="FF0000"/>
                </a:solidFill>
              </a:rPr>
              <a:t>«Ничего, ничего, у всех есть такие же проблемы, как у тебя», </a:t>
            </a:r>
            <a:r>
              <a:rPr lang="ru-RU" sz="3800" dirty="0" smtClean="0">
                <a:solidFill>
                  <a:srgbClr val="002060"/>
                </a:solidFill>
              </a:rPr>
              <a:t>— и другим аналогичным клише, поскольку они резко контрастируют с их мучениями. Эти выводы лишь уничижают их чувства и заставляют ощущать себя еще более ненужными и бесполезными.</a:t>
            </a:r>
          </a:p>
          <a:p>
            <a:pPr marL="0" indent="0">
              <a:buNone/>
            </a:pPr>
            <a:endParaRPr lang="ru-RU" sz="3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76064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sz="2000" b="1" dirty="0" smtClean="0">
                <a:solidFill>
                  <a:srgbClr val="002060"/>
                </a:solidFill>
              </a:rPr>
              <a:t>«Не было ли у тебя раньше сходных переживаний?» </a:t>
            </a:r>
            <a:r>
              <a:rPr lang="ru-RU" sz="2000" dirty="0" smtClean="0">
                <a:solidFill>
                  <a:srgbClr val="002060"/>
                </a:solidFill>
              </a:rPr>
              <a:t>В данном случае существует возможность совместно раскрыть способы, которыми ребенок справлялся с кризисом в прошлом. Они могут быть полезны для разрешения и настоящего конфликта.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2000" dirty="0" smtClean="0">
                <a:solidFill>
                  <a:srgbClr val="002060"/>
                </a:solidFill>
              </a:rPr>
              <a:t>Постарайтесь выяснить, что остается, тем не менее, позитивно значимым для ребенка. Что он еще ценит. Отметьте признаки эмоционального оживления, когда речь зайдет о «самом лучшем» времени в жизни, особенно следите за его глазами. Что из имеющего для него значимо? Кто те люди, которые продолжают его волновать? И теперь, когда жизненная ситуация проанализирована, не возникло ли каких-либо альтернатив? Не появился ли луч надежды?</a:t>
            </a:r>
          </a:p>
          <a:p>
            <a:pPr marL="0" indent="0">
              <a:buNone/>
              <a:tabLst>
                <a:tab pos="0" algn="l"/>
              </a:tabLst>
            </a:pP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Не оставляйте ребенка одного в ситуации высокого суицидального риска. </a:t>
            </a:r>
            <a:r>
              <a:rPr lang="ru-RU" dirty="0" smtClean="0">
                <a:solidFill>
                  <a:srgbClr val="002060"/>
                </a:solidFill>
              </a:rPr>
              <a:t>Оставайтесь с ним как можно дольше или попросите кого-нибудь побыть с ним, пока не разрешится кризис или не прибудет помощь.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Рекомендации взрослым!!!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914900"/>
          </a:xfrm>
        </p:spPr>
        <p:txBody>
          <a:bodyPr>
            <a:normAutofit fontScale="5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	</a:t>
            </a:r>
            <a:r>
              <a:rPr lang="ru-RU" sz="42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90000"/>
                    <a:lumOff val="10000"/>
                  </a:schemeClr>
                </a:solidFill>
              </a:rPr>
              <a:t>Обращайте внимание на эмоциональное состояние ребенка</a:t>
            </a: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ru-RU" sz="42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90000"/>
                    <a:lumOff val="10000"/>
                  </a:schemeClr>
                </a:solidFill>
              </a:rPr>
              <a:t>	 Общайтесь, обсуждайте проблемы. Учите разрешать их, внушайте оптимизм</a:t>
            </a: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ru-RU" sz="4200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 рассматривать любую возникшую проблему как задачу, имеющую несколько способов решения, а не только уход из жизни</a:t>
            </a:r>
            <a:r>
              <a:rPr lang="ru-RU" sz="4200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ru-RU" sz="4200" dirty="0" smtClean="0">
                <a:solidFill>
                  <a:schemeClr val="accent1"/>
                </a:solidFill>
              </a:rPr>
              <a:t>	</a:t>
            </a:r>
            <a:r>
              <a:rPr lang="ru-RU" sz="42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90000"/>
                    <a:lumOff val="10000"/>
                  </a:schemeClr>
                </a:solidFill>
              </a:rPr>
              <a:t>Если вы видите неблагополучие в социальной, эмоциональной сфере ребенка, то не стоит полагаться на время - что все само собой пройдет и наладится. Проявите бдительность. </a:t>
            </a: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ru-RU" sz="4200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 детей обращаться за помощью !</a:t>
            </a:r>
            <a:endParaRPr lang="ru-RU" sz="4200" b="1" dirty="0" smtClean="0">
              <a:ln>
                <a:solidFill>
                  <a:srgbClr val="E17509"/>
                </a:solidFill>
              </a:ln>
              <a:solidFill>
                <a:schemeClr val="accent1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ru-RU" sz="4200" dirty="0" smtClean="0"/>
              <a:t>	</a:t>
            </a:r>
            <a:r>
              <a:rPr lang="ru-RU" sz="4200" dirty="0">
                <a:ln>
                  <a:solidFill>
                    <a:schemeClr val="tx1"/>
                  </a:solidFill>
                </a:ln>
                <a:solidFill>
                  <a:schemeClr val="tx2">
                    <a:lumMod val="90000"/>
                    <a:lumOff val="10000"/>
                  </a:schemeClr>
                </a:solidFill>
              </a:rPr>
              <a:t>Б</a:t>
            </a:r>
            <a:r>
              <a:rPr lang="ru-RU" sz="42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90000"/>
                    <a:lumOff val="10000"/>
                  </a:schemeClr>
                </a:solidFill>
              </a:rPr>
              <a:t>удьте искренними и честными в своём отношении к детям и к самим себе!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4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2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n>
                  <a:solidFill>
                    <a:srgbClr val="E17509"/>
                  </a:solidFill>
                </a:ln>
              </a:rPr>
              <a:t>Что необходимо учитывать взрослым в кризисных ситуациях:</a:t>
            </a:r>
            <a:r>
              <a:rPr lang="ru-RU" dirty="0" smtClean="0">
                <a:ln>
                  <a:solidFill>
                    <a:srgbClr val="E17509"/>
                  </a:solidFill>
                </a:ln>
              </a:rPr>
              <a:t/>
            </a:r>
            <a:br>
              <a:rPr lang="ru-RU" dirty="0" smtClean="0">
                <a:ln>
                  <a:solidFill>
                    <a:srgbClr val="E17509"/>
                  </a:solidFill>
                </a:ln>
              </a:rPr>
            </a:br>
            <a:endParaRPr lang="ru-RU" dirty="0" smtClean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3"/>
            <a:ext cx="8136904" cy="530120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Пространственное положение (увеличение расстояния)</a:t>
            </a:r>
          </a:p>
          <a:p>
            <a:pPr eaLnBrk="1" hangingPunct="1">
              <a:defRPr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Звуки голоса и визуальный контакт (медленное проговаривание слов и предложений; тон, понижающийся к концу предложения или слова; менее частый и продолжительный контакт)</a:t>
            </a:r>
          </a:p>
          <a:p>
            <a:pPr eaLnBrk="1" hangingPunct="1">
              <a:defRPr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Движения (замедленные, заторможенные)</a:t>
            </a:r>
          </a:p>
          <a:p>
            <a:pPr eaLnBrk="1" hangingPunct="1">
              <a:defRPr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</a:rPr>
              <a:t>Физический контакт (сдержанность)</a:t>
            </a:r>
          </a:p>
        </p:txBody>
      </p:sp>
    </p:spTree>
    <p:extLst>
      <p:ext uri="{BB962C8B-B14F-4D97-AF65-F5344CB8AC3E}">
        <p14:creationId xmlns="" xmlns:p14="http://schemas.microsoft.com/office/powerpoint/2010/main" val="37384258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941168"/>
            <a:ext cx="8363272" cy="10938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Психолого-педагогическое сопровождение – 3 уровень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38884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Каждый  педагог должен  представлять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ответы на  5 вопросов: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1)   «Что делать?»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2)   «Каким образом ?»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3)   «На каких основаниях?»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4)   «Ради чего?»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5)   «Как поддержать ребёнка и вселить желание жить?»</a:t>
            </a:r>
          </a:p>
          <a:p>
            <a:pPr marL="249174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None/>
            </a:pP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9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789040"/>
            <a:ext cx="8183562" cy="20304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>
                  <a:solidFill>
                    <a:srgbClr val="F78819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Основные причины детских самоубийств в Иркутской области</a:t>
            </a:r>
            <a:br>
              <a:rPr lang="ru-RU" dirty="0" smtClean="0">
                <a:ln>
                  <a:solidFill>
                    <a:srgbClr val="F78819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ln>
                  <a:solidFill>
                    <a:srgbClr val="F78819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2012-2014гг.</a:t>
            </a:r>
            <a:endParaRPr lang="ru-RU" dirty="0">
              <a:ln>
                <a:solidFill>
                  <a:srgbClr val="F78819"/>
                </a:solidFill>
              </a:ln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3402831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dirty="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4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Ссоры с родителями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4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Несчастная любовь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4000" dirty="0" smtClean="0">
                <a:ln>
                  <a:solidFill>
                    <a:schemeClr val="tx1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Ссоры со сверстниками</a:t>
            </a:r>
          </a:p>
        </p:txBody>
      </p:sp>
      <p:pic>
        <p:nvPicPr>
          <p:cNvPr id="12292" name="Picture 10" descr="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836613"/>
            <a:ext cx="20891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4158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Психолого-педагогическое сопровождение – 3 уровень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7848872" cy="40256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200" dirty="0" smtClean="0">
                <a:solidFill>
                  <a:srgbClr val="002060"/>
                </a:solidFill>
              </a:rPr>
              <a:t>Применительно   к  профилактике  суицидального  поведения  это  означает:</a:t>
            </a:r>
          </a:p>
          <a:p>
            <a:r>
              <a:rPr lang="ru-RU" sz="4200" dirty="0" smtClean="0">
                <a:solidFill>
                  <a:srgbClr val="002060"/>
                </a:solidFill>
              </a:rPr>
              <a:t>Иметь  системные представления о сущностной характеристике суицидального  поведения (факторах суицидального  риска, о предвестниках суицида)</a:t>
            </a:r>
          </a:p>
          <a:p>
            <a:r>
              <a:rPr lang="ru-RU" sz="4200" dirty="0" smtClean="0">
                <a:solidFill>
                  <a:srgbClr val="002060"/>
                </a:solidFill>
              </a:rPr>
              <a:t>О видах профилактики</a:t>
            </a:r>
          </a:p>
          <a:p>
            <a:r>
              <a:rPr lang="ru-RU" sz="4200" dirty="0" smtClean="0">
                <a:solidFill>
                  <a:srgbClr val="002060"/>
                </a:solidFill>
              </a:rPr>
              <a:t>О способах   совладения   с   проблемной   ситуацией   и   тех   ресурсах, которыми располагает сам ребенок</a:t>
            </a:r>
          </a:p>
          <a:p>
            <a:r>
              <a:rPr lang="ru-RU" sz="4200" dirty="0" smtClean="0">
                <a:solidFill>
                  <a:srgbClr val="002060"/>
                </a:solidFill>
              </a:rPr>
              <a:t>О  ресурсах,   которые   может   использовать   сам   педагог   в   качестве поддержки детей</a:t>
            </a:r>
          </a:p>
          <a:p>
            <a:r>
              <a:rPr lang="ru-RU" sz="4200" dirty="0" smtClean="0">
                <a:solidFill>
                  <a:srgbClr val="002060"/>
                </a:solidFill>
              </a:rPr>
              <a:t>О возможностях      получения      помощи в   преодолении   кризиса   (с   указанием   мест   ее</a:t>
            </a:r>
          </a:p>
          <a:p>
            <a:pPr>
              <a:buNone/>
            </a:pPr>
            <a:r>
              <a:rPr lang="ru-RU" sz="4200" dirty="0" smtClean="0">
                <a:solidFill>
                  <a:srgbClr val="002060"/>
                </a:solidFill>
              </a:rPr>
              <a:t>получения).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47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Притча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4824536"/>
          </a:xfrm>
        </p:spPr>
        <p:txBody>
          <a:bodyPr>
            <a:normAutofit fontScale="2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7200" dirty="0" smtClean="0">
                <a:solidFill>
                  <a:srgbClr val="002060"/>
                </a:solidFill>
              </a:rPr>
              <a:t>Жил был царь Соломон. Несмотря на то, что он был очень мудрым, его жизнь была очень беспокойной. Однажды решил он обратиться за советом к придворному мудрецу: «Помоги мне - очень многое в этой жизни способно вывести меня из себя.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>
                <a:solidFill>
                  <a:srgbClr val="002060"/>
                </a:solidFill>
              </a:rPr>
              <a:t>	</a:t>
            </a:r>
            <a:r>
              <a:rPr lang="ru-RU" sz="7200" dirty="0" smtClean="0">
                <a:solidFill>
                  <a:srgbClr val="002060"/>
                </a:solidFill>
              </a:rPr>
              <a:t>Я подвержен страстям, и это сильно осложняет мою жизнь !».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>
                <a:solidFill>
                  <a:srgbClr val="002060"/>
                </a:solidFill>
              </a:rPr>
              <a:t>	</a:t>
            </a:r>
            <a:r>
              <a:rPr lang="ru-RU" sz="7200" dirty="0" smtClean="0">
                <a:solidFill>
                  <a:srgbClr val="002060"/>
                </a:solidFill>
              </a:rPr>
              <a:t> На что Мудрец ответил: «Я знаю, как тебе помочь. Надень это кольцо - на нем высечена фраза: «ЭТО ПРОЙДЕТ !» Когда к тебе придет сильный гнев или сильная радость, просто посмотри на эту надпись, и она отрезвит тебя.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>
                <a:solidFill>
                  <a:srgbClr val="002060"/>
                </a:solidFill>
              </a:rPr>
              <a:t>	</a:t>
            </a:r>
            <a:r>
              <a:rPr lang="ru-RU" sz="7200" dirty="0" smtClean="0">
                <a:solidFill>
                  <a:srgbClr val="002060"/>
                </a:solidFill>
              </a:rPr>
              <a:t>В этом ты найдешь спасение от страстей !».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solidFill>
                  <a:srgbClr val="002060"/>
                </a:solidFill>
              </a:rPr>
              <a:t>	Соломон последовал совету Мудреца и смог обрести спокойствие. Но однажды, во время одного из приступов гнева, он, как обычно, взглянул на кольцо, но это не помогло - наоборот, он еще больше вышел из себя. Он сорвал кольцо с пальца и хотел зашвырнуть его подальше в пруд, но вдруг увидел, что на внутренней стороне кольца тоже есть какая-то надпись. Он присмотрелся и прочитал : </a:t>
            </a:r>
            <a:r>
              <a:rPr lang="ru-RU" sz="7200" b="1" dirty="0" smtClean="0">
                <a:solidFill>
                  <a:srgbClr val="002060"/>
                </a:solidFill>
              </a:rPr>
              <a:t>«И ЭТО ТОЖЕ ПРОЙДЕТ…»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8000" b="1" dirty="0" smtClean="0">
              <a:solidFill>
                <a:srgbClr val="002060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1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9064" y="836712"/>
            <a:ext cx="8247392" cy="2736304"/>
          </a:xfrm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ln>
                  <a:solidFill>
                    <a:schemeClr val="accent1"/>
                  </a:solidFill>
                </a:ln>
                <a:latin typeface="Times New Roman" pitchFamily="18" charset="0"/>
                <a:cs typeface="Times New Roman" pitchFamily="18" charset="0"/>
              </a:rPr>
              <a:t>Успехов в работе!!!</a:t>
            </a:r>
            <a:endParaRPr lang="ru-RU" sz="7200" dirty="0">
              <a:ln>
                <a:solidFill>
                  <a:schemeClr val="accent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14313"/>
            <a:ext cx="8137525" cy="1485900"/>
          </a:xfrm>
        </p:spPr>
        <p:txBody>
          <a:bodyPr>
            <a:normAutofit fontScale="90000"/>
          </a:bodyPr>
          <a:lstStyle/>
          <a:p>
            <a:r>
              <a:rPr lang="ru-RU" altLang="ru-RU" sz="3000" b="1" dirty="0"/>
              <a:t>Шаблон работы с подростками с суицидальным риском в случае высокого эмоционального напряжения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82015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</a:rPr>
              <a:t>1 этап – отреагирование эмоций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</a:rPr>
              <a:t>2 этап – обращение к собственным ресурсам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</a:rPr>
              <a:t>3 этап – поиск внешних ресурсов – взрослого, которому доверяет подросток (кому ты доверяешь, когда вспоминаешь про него, становится легче) – работа с этим человеком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</a:rPr>
              <a:t>4 этап – поддержка подростка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</a:rPr>
              <a:t>5 этап – привлечение родительского ресурса (какие ресурсы вы используете в своих случаях)</a:t>
            </a:r>
          </a:p>
        </p:txBody>
      </p:sp>
    </p:spTree>
    <p:extLst>
      <p:ext uri="{BB962C8B-B14F-4D97-AF65-F5344CB8AC3E}">
        <p14:creationId xmlns="" xmlns:p14="http://schemas.microsoft.com/office/powerpoint/2010/main" val="18422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/>
              <a:t>Важнейшие суицидогенные конфликты у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8768"/>
          </a:xfrm>
        </p:spPr>
        <p:txBody>
          <a:bodyPr/>
          <a:lstStyle/>
          <a:p>
            <a:pPr>
              <a:lnSpc>
                <a:spcPct val="75000"/>
              </a:lnSpc>
              <a:buNone/>
            </a:pPr>
            <a:r>
              <a:rPr lang="ru-RU" dirty="0" smtClean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836712"/>
            <a:ext cx="7560840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Семейные конфликты </a:t>
            </a:r>
            <a:r>
              <a:rPr lang="ru-RU" altLang="ru-RU" sz="2800" dirty="0" smtClean="0">
                <a:solidFill>
                  <a:srgbClr val="002060"/>
                </a:solidFill>
              </a:rPr>
              <a:t>(физическое, эмоциональное или сексуальное насилие со стороны членов семьи, развод, смерть одного из родителей, эмоциональное отвержение подростка членами семьи) –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45% </a:t>
            </a:r>
          </a:p>
          <a:p>
            <a:pPr>
              <a:lnSpc>
                <a:spcPct val="80000"/>
              </a:lnSpc>
            </a:pPr>
            <a:r>
              <a:rPr lang="ru-RU" altLang="ru-RU" sz="2800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Конфликты со сверстниками </a:t>
            </a:r>
            <a:r>
              <a:rPr lang="ru-RU" altLang="ru-RU" sz="2800" dirty="0" smtClean="0">
                <a:solidFill>
                  <a:srgbClr val="002060"/>
                </a:solidFill>
              </a:rPr>
              <a:t>(жестокие отношения в подростковых группах, оскорбление и насмешки со стороны сверстников, угрозы и вымогательство со стороны сверстников) –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29%</a:t>
            </a:r>
            <a:endParaRPr lang="ru-RU" alt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600" b="1" dirty="0"/>
              <a:t>Важнейшие суицидогенные конфликты у </a:t>
            </a:r>
            <a:r>
              <a:rPr lang="ru-RU" altLang="ru-RU" sz="3600" b="1" dirty="0" smtClean="0"/>
              <a:t>детей</a:t>
            </a:r>
            <a:endParaRPr lang="ru-RU" altLang="ru-RU" sz="3600" b="1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2800" dirty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Любовно-сексуальные конфликты </a:t>
            </a:r>
            <a:r>
              <a:rPr lang="ru-RU" altLang="ru-RU" sz="2800" dirty="0">
                <a:solidFill>
                  <a:srgbClr val="002060"/>
                </a:solidFill>
              </a:rPr>
              <a:t>(неразделенная любовь, нежелательная беременность, заражение венерическим заболеванием) –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14%</a:t>
            </a:r>
            <a:endParaRPr lang="ru-RU" altLang="ru-RU" sz="2800" b="1" dirty="0">
              <a:solidFill>
                <a:srgbClr val="002060"/>
              </a:solidFill>
            </a:endParaRPr>
          </a:p>
          <a:p>
            <a:r>
              <a:rPr lang="ru-RU" altLang="ru-RU" sz="2800" dirty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Криминальные конфликты </a:t>
            </a:r>
            <a:endParaRPr lang="ru-RU" altLang="ru-RU" sz="2800" dirty="0" smtClean="0">
              <a:solidFill>
                <a:srgbClr val="E175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altLang="ru-RU" sz="2800" dirty="0" smtClean="0">
                <a:solidFill>
                  <a:srgbClr val="002060"/>
                </a:solidFill>
              </a:rPr>
              <a:t>(</a:t>
            </a:r>
            <a:r>
              <a:rPr lang="ru-RU" altLang="ru-RU" sz="2800" dirty="0">
                <a:solidFill>
                  <a:srgbClr val="002060"/>
                </a:solidFill>
              </a:rPr>
              <a:t>боязнь уголовного наказания</a:t>
            </a:r>
            <a:r>
              <a:rPr lang="ru-RU" altLang="ru-RU" sz="2800" dirty="0" smtClean="0">
                <a:solidFill>
                  <a:srgbClr val="002060"/>
                </a:solidFill>
              </a:rPr>
              <a:t>,</a:t>
            </a:r>
          </a:p>
          <a:p>
            <a:pPr>
              <a:buNone/>
            </a:pPr>
            <a:r>
              <a:rPr lang="ru-RU" altLang="ru-RU" sz="2800" dirty="0" smtClean="0">
                <a:solidFill>
                  <a:srgbClr val="002060"/>
                </a:solidFill>
              </a:rPr>
              <a:t> </a:t>
            </a:r>
            <a:r>
              <a:rPr lang="ru-RU" altLang="ru-RU" sz="2800" dirty="0">
                <a:solidFill>
                  <a:srgbClr val="002060"/>
                </a:solidFill>
              </a:rPr>
              <a:t>положение жертвы </a:t>
            </a:r>
            <a:endParaRPr lang="ru-RU" alt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altLang="ru-RU" sz="2800" dirty="0" smtClean="0">
                <a:solidFill>
                  <a:srgbClr val="002060"/>
                </a:solidFill>
              </a:rPr>
              <a:t>криминальных </a:t>
            </a:r>
            <a:r>
              <a:rPr lang="ru-RU" altLang="ru-RU" sz="2800" dirty="0">
                <a:solidFill>
                  <a:srgbClr val="002060"/>
                </a:solidFill>
              </a:rPr>
              <a:t>действий, </a:t>
            </a:r>
            <a:endParaRPr lang="ru-RU" alt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altLang="ru-RU" sz="2800" dirty="0" smtClean="0">
                <a:solidFill>
                  <a:srgbClr val="002060"/>
                </a:solidFill>
              </a:rPr>
              <a:t>принуждение </a:t>
            </a:r>
            <a:r>
              <a:rPr lang="ru-RU" altLang="ru-RU" sz="2800" dirty="0">
                <a:solidFill>
                  <a:srgbClr val="002060"/>
                </a:solidFill>
              </a:rPr>
              <a:t>подростка к криминальным действиям) – </a:t>
            </a:r>
            <a:r>
              <a:rPr lang="ru-RU" altLang="ru-RU" b="1" dirty="0" smtClean="0">
                <a:solidFill>
                  <a:srgbClr val="002060"/>
                </a:solidFill>
              </a:rPr>
              <a:t>5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%</a:t>
            </a:r>
            <a:r>
              <a:rPr lang="ru-RU" altLang="ru-RU" sz="2800" dirty="0" smtClean="0">
                <a:solidFill>
                  <a:srgbClr val="002060"/>
                </a:solidFill>
              </a:rPr>
              <a:t> </a:t>
            </a:r>
            <a:endParaRPr lang="ru-RU" altLang="ru-RU" sz="2800" dirty="0">
              <a:solidFill>
                <a:srgbClr val="002060"/>
              </a:solidFill>
            </a:endParaRPr>
          </a:p>
        </p:txBody>
      </p:sp>
      <p:pic>
        <p:nvPicPr>
          <p:cNvPr id="4" name="Picture 4" descr="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916113"/>
            <a:ext cx="2088481" cy="18009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663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4972</TotalTime>
  <Words>3182</Words>
  <Application>Microsoft Office PowerPoint</Application>
  <PresentationFormat>Экран (4:3)</PresentationFormat>
  <Paragraphs>368</Paragraphs>
  <Slides>73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73</vt:i4>
      </vt:variant>
    </vt:vector>
  </HeadingPairs>
  <TitlesOfParts>
    <vt:vector size="74" baseType="lpstr">
      <vt:lpstr>Аспект</vt:lpstr>
      <vt:lpstr>Слайд 1</vt:lpstr>
      <vt:lpstr>Профилактика суицидального поведения детей</vt:lpstr>
      <vt:lpstr>Прогноз на будущее</vt:lpstr>
      <vt:lpstr>Главный государственный санитарный врач РФ академик РАМН Геннадий Онищенко: «Во всем мире суицид входит в десятку ведущих причин смерти населения. Но еще никогда Россия не занимала первое место в Европе по количеству самоубийств среди детей и подростков. Лидерство со знаком «минус» (2014 год).</vt:lpstr>
      <vt:lpstr>Слайд 5</vt:lpstr>
      <vt:lpstr>Статистика по фактам суицида, поступившим в   Службу межведомственного взаимодействия</vt:lpstr>
      <vt:lpstr>Основные причины детских самоубийств в Иркутской области 2012-2014гг.</vt:lpstr>
      <vt:lpstr>Важнейшие суицидогенные конфликты у детей</vt:lpstr>
      <vt:lpstr>Важнейшие суицидогенные конфликты у детей</vt:lpstr>
      <vt:lpstr>Важнейшие суицидогенные конфликты у детей</vt:lpstr>
      <vt:lpstr>Важнейшие суицидогенные конфликты у детей</vt:lpstr>
      <vt:lpstr>Притча</vt:lpstr>
      <vt:lpstr>Профилактика суицида</vt:lpstr>
      <vt:lpstr>      Уровни профилактической работы</vt:lpstr>
      <vt:lpstr>Профилактика суицида</vt:lpstr>
      <vt:lpstr>Профилактика суицида</vt:lpstr>
      <vt:lpstr>Профилактика суицида</vt:lpstr>
      <vt:lpstr>    Профилактика суицида</vt:lpstr>
      <vt:lpstr> Прогностическая таблица риска суицида у детей  и подростков                          (А.Н. Волкова) </vt:lpstr>
      <vt:lpstr>Профилактика суицида</vt:lpstr>
      <vt:lpstr>Профилактика суицида</vt:lpstr>
      <vt:lpstr>Профилактика суицида </vt:lpstr>
      <vt:lpstr>  Профилактика суицида</vt:lpstr>
      <vt:lpstr>Профилактика суицида</vt:lpstr>
      <vt:lpstr>Профилактика суицида</vt:lpstr>
      <vt:lpstr>Профилактика суицида</vt:lpstr>
      <vt:lpstr>Психолого-педагогическое сопровождение, направленное на профилактику суицидального поведения обучающихся</vt:lpstr>
      <vt:lpstr>Психолого-педагогическое сопровождение -1 уровень</vt:lpstr>
      <vt:lpstr>Психолого-педагогическое сопровождение – 2 уровень</vt:lpstr>
      <vt:lpstr>Психолого-педагогическое сопровождение – 3 уровень </vt:lpstr>
      <vt:lpstr>Психолого-педагогическое сопровождение – 3 уровень </vt:lpstr>
      <vt:lpstr>Психолого-педагогическое сопровождение – 3 уровень </vt:lpstr>
      <vt:lpstr>    В рамках образовательного учреждения  организация работы по профилактике детского суицида включает в себя: </vt:lpstr>
      <vt:lpstr>Слайд 34</vt:lpstr>
      <vt:lpstr> Что такое суицид?</vt:lpstr>
      <vt:lpstr>Психологический смысл суицида:</vt:lpstr>
      <vt:lpstr>Подростковый суицид</vt:lpstr>
      <vt:lpstr>Особенности суицидального поведения подростков</vt:lpstr>
      <vt:lpstr>Особенности суицидального поведения подростков</vt:lpstr>
      <vt:lpstr>Формы суицидального поведения</vt:lpstr>
      <vt:lpstr>Этап суицидальных тенденций</vt:lpstr>
      <vt:lpstr>Этап суицидальных действий</vt:lpstr>
      <vt:lpstr>Этап постсуицидального кризиса</vt:lpstr>
      <vt:lpstr>Слайд 44</vt:lpstr>
      <vt:lpstr>Слайд 45</vt:lpstr>
      <vt:lpstr>Душевная боль, которая проявляется общими эмоциями беспомощности и безнадежности и возникает при длительном неудовлетворении потребностей :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Виды суицидов</vt:lpstr>
      <vt:lpstr>Истинный суицид</vt:lpstr>
      <vt:lpstr>Аффективный суицид</vt:lpstr>
      <vt:lpstr>Демонстративный суицид</vt:lpstr>
      <vt:lpstr>Особенности суицидального поведения детей и подростков</vt:lpstr>
      <vt:lpstr>Мотивы суицида</vt:lpstr>
      <vt:lpstr>Слайд 60</vt:lpstr>
      <vt:lpstr>Слайд 61</vt:lpstr>
      <vt:lpstr>Слайд 62</vt:lpstr>
      <vt:lpstr>Общие рекомендации</vt:lpstr>
      <vt:lpstr>Слайд 64</vt:lpstr>
      <vt:lpstr>Слайд 65</vt:lpstr>
      <vt:lpstr>Слайд 66</vt:lpstr>
      <vt:lpstr>Рекомендации взрослым!!!</vt:lpstr>
      <vt:lpstr> Что необходимо учитывать взрослым в кризисных ситуациях: </vt:lpstr>
      <vt:lpstr>Психолого-педагогическое сопровождение – 3 уровень </vt:lpstr>
      <vt:lpstr>Психолого-педагогическое сопровождение – 3 уровень </vt:lpstr>
      <vt:lpstr>Притча</vt:lpstr>
      <vt:lpstr>Успехов в работе!!!</vt:lpstr>
      <vt:lpstr>Шаблон работы с подростками с суицидальным риском в случае высокого эмоционального напряжения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детско-подростковых  самоубийств</dc:title>
  <dc:creator>user</dc:creator>
  <cp:lastModifiedBy>Admin</cp:lastModifiedBy>
  <cp:revision>701</cp:revision>
  <cp:lastPrinted>2014-09-11T01:25:34Z</cp:lastPrinted>
  <dcterms:created xsi:type="dcterms:W3CDTF">2013-09-24T01:07:58Z</dcterms:created>
  <dcterms:modified xsi:type="dcterms:W3CDTF">2015-01-23T01:54:49Z</dcterms:modified>
</cp:coreProperties>
</file>